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Layouts/slideLayout15.xml" ContentType="application/vnd.openxmlformats-officedocument.presentationml.slideLayout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sldIdLst>
    <p:sldId id="256" r:id="rId2"/>
    <p:sldId id="258" r:id="rId3"/>
    <p:sldId id="259" r:id="rId4"/>
    <p:sldId id="270" r:id="rId5"/>
    <p:sldId id="260" r:id="rId6"/>
    <p:sldId id="263" r:id="rId7"/>
    <p:sldId id="261" r:id="rId8"/>
    <p:sldId id="264" r:id="rId9"/>
    <p:sldId id="265" r:id="rId10"/>
    <p:sldId id="266" r:id="rId11"/>
    <p:sldId id="262" r:id="rId12"/>
    <p:sldId id="267" r:id="rId13"/>
    <p:sldId id="268" r:id="rId14"/>
    <p:sldId id="269" r:id="rId15"/>
    <p:sldId id="310" r:id="rId16"/>
    <p:sldId id="311" r:id="rId17"/>
    <p:sldId id="312" r:id="rId18"/>
    <p:sldId id="313" r:id="rId19"/>
    <p:sldId id="271" r:id="rId20"/>
    <p:sldId id="272" r:id="rId21"/>
    <p:sldId id="273" r:id="rId22"/>
    <p:sldId id="274" r:id="rId23"/>
    <p:sldId id="275" r:id="rId24"/>
    <p:sldId id="276" r:id="rId25"/>
    <p:sldId id="284" r:id="rId26"/>
    <p:sldId id="285" r:id="rId27"/>
    <p:sldId id="286" r:id="rId28"/>
    <p:sldId id="282" r:id="rId29"/>
    <p:sldId id="283" r:id="rId30"/>
    <p:sldId id="278" r:id="rId31"/>
    <p:sldId id="280" r:id="rId32"/>
    <p:sldId id="281" r:id="rId33"/>
    <p:sldId id="287" r:id="rId34"/>
    <p:sldId id="288" r:id="rId35"/>
    <p:sldId id="289" r:id="rId36"/>
    <p:sldId id="30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3" r:id="rId50"/>
    <p:sldId id="304" r:id="rId51"/>
    <p:sldId id="305" r:id="rId52"/>
    <p:sldId id="306" r:id="rId53"/>
    <p:sldId id="307" r:id="rId54"/>
    <p:sldId id="308" r:id="rId55"/>
    <p:sldId id="314" r:id="rId56"/>
    <p:sldId id="315" r:id="rId57"/>
    <p:sldId id="316" r:id="rId58"/>
    <p:sldId id="319" r:id="rId59"/>
    <p:sldId id="320" r:id="rId60"/>
    <p:sldId id="321" r:id="rId61"/>
    <p:sldId id="323" r:id="rId62"/>
    <p:sldId id="324" r:id="rId63"/>
    <p:sldId id="325" r:id="rId64"/>
    <p:sldId id="326" r:id="rId65"/>
    <p:sldId id="327" r:id="rId66"/>
    <p:sldId id="331" r:id="rId67"/>
    <p:sldId id="329" r:id="rId68"/>
    <p:sldId id="330" r:id="rId69"/>
    <p:sldId id="332" r:id="rId70"/>
    <p:sldId id="333" r:id="rId71"/>
    <p:sldId id="334" r:id="rId72"/>
    <p:sldId id="335" r:id="rId73"/>
    <p:sldId id="336" r:id="rId74"/>
    <p:sldId id="338" r:id="rId75"/>
    <p:sldId id="339" r:id="rId76"/>
    <p:sldId id="340" r:id="rId77"/>
    <p:sldId id="341" r:id="rId78"/>
    <p:sldId id="342" r:id="rId79"/>
    <p:sldId id="362" r:id="rId80"/>
    <p:sldId id="343" r:id="rId81"/>
    <p:sldId id="344" r:id="rId82"/>
    <p:sldId id="345" r:id="rId83"/>
    <p:sldId id="346" r:id="rId84"/>
    <p:sldId id="347" r:id="rId85"/>
    <p:sldId id="348" r:id="rId86"/>
    <p:sldId id="349" r:id="rId87"/>
    <p:sldId id="350" r:id="rId88"/>
    <p:sldId id="351" r:id="rId89"/>
    <p:sldId id="361" r:id="rId90"/>
    <p:sldId id="354" r:id="rId91"/>
    <p:sldId id="363" r:id="rId92"/>
    <p:sldId id="355" r:id="rId93"/>
    <p:sldId id="356" r:id="rId94"/>
    <p:sldId id="357" r:id="rId95"/>
    <p:sldId id="358" r:id="rId96"/>
    <p:sldId id="359" r:id="rId97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04" autoAdjust="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Üstbilgi Yer Tutucusu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FE8140-4C02-4582-8654-94407E6F4EF5}" type="datetimeFigureOut">
              <a:rPr lang="tr-TR" smtClean="0"/>
              <a:pPr/>
              <a:t>20.12.2018</a:t>
            </a:fld>
            <a:endParaRPr lang="tr-TR"/>
          </a:p>
        </p:txBody>
      </p:sp>
      <p:sp>
        <p:nvSpPr>
          <p:cNvPr id="4" name="3 Slayt Görüntüsü Yer Tutucusu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4 Not Yer Tutucusu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3E173-E3D1-4DE9-98CB-AEBB370CC5E0}" type="slidenum">
              <a:rPr lang="tr-TR" smtClean="0"/>
              <a:pPr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0CC9E27-0EA3-4034-8734-34B08B155B37}" type="slidenum">
              <a:rPr lang="de-DE" sz="1200">
                <a:solidFill>
                  <a:srgbClr val="000000"/>
                </a:solidFill>
              </a:rPr>
              <a:pPr algn="r"/>
              <a:t>36</a:t>
            </a:fld>
            <a:endParaRPr lang="de-DE" sz="1200">
              <a:solidFill>
                <a:srgbClr val="000000"/>
              </a:solidFill>
            </a:endParaRPr>
          </a:p>
        </p:txBody>
      </p:sp>
      <p:sp>
        <p:nvSpPr>
          <p:cNvPr id="157699" name="Text Box 3"/>
          <p:cNvSpPr txBox="1">
            <a:spLocks noGrp="1" noChangeArrowheads="1"/>
          </p:cNvSpPr>
          <p:nvPr/>
        </p:nvSpPr>
        <p:spPr bwMode="auto">
          <a:xfrm>
            <a:off x="3887788" y="8689975"/>
            <a:ext cx="29702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B4A4CC9F-BC17-474D-922E-467B7BC63DAD}" type="slidenum">
              <a:rPr lang="en-GB" sz="1300">
                <a:solidFill>
                  <a:srgbClr val="000000"/>
                </a:solidFill>
              </a:rPr>
              <a:pPr algn="r" defTabSz="947738"/>
              <a:t>36</a:t>
            </a:fld>
            <a:endParaRPr lang="en-GB" sz="1300">
              <a:solidFill>
                <a:srgbClr val="000000"/>
              </a:solidFill>
            </a:endParaRPr>
          </a:p>
        </p:txBody>
      </p:sp>
      <p:sp>
        <p:nvSpPr>
          <p:cNvPr id="15770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30588"/>
          </a:xfrm>
          <a:ln/>
        </p:spPr>
      </p:sp>
      <p:sp>
        <p:nvSpPr>
          <p:cNvPr id="1577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1 Slayt Görüntüsü Yer Tutucusu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2 Not Yer Tutucusu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tr-TR" altLang="tr-TR" smtClean="0">
              <a:latin typeface="Arial" pitchFamily="34" charset="0"/>
            </a:endParaRPr>
          </a:p>
        </p:txBody>
      </p:sp>
      <p:sp>
        <p:nvSpPr>
          <p:cNvPr id="78852" name="3 Slayt Numarası Yer Tutucusu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174111F-97A3-4076-B8E1-53D2444070D5}" type="slidenum">
              <a:rPr lang="tr-TR" altLang="tr-TR" smtClean="0">
                <a:latin typeface="Arial" pitchFamily="34" charset="0"/>
              </a:rPr>
              <a:pPr/>
              <a:t>63</a:t>
            </a:fld>
            <a:endParaRPr lang="tr-TR" altLang="tr-T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20.12.2018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20.12.2018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20.12.2018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Başlık, Metin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685800" y="400050"/>
            <a:ext cx="7772400" cy="1162050"/>
          </a:xfrm>
          <a:prstGeom prst="rect">
            <a:avLst/>
          </a:prstGeo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sz="half" idx="1"/>
          </p:nvPr>
        </p:nvSpPr>
        <p:spPr>
          <a:xfrm>
            <a:off x="685800" y="1790700"/>
            <a:ext cx="3810000" cy="40957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1790700"/>
            <a:ext cx="3810000" cy="40957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>
          <a:xfrm>
            <a:off x="685800" y="63992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8CFB0D-CA41-4EE0-8F9E-DCF7E7BDC9DC}" type="datetime1">
              <a:rPr lang="tr-TR"/>
              <a:pPr>
                <a:defRPr/>
              </a:pPr>
              <a:t>20.12.2018</a:t>
            </a:fld>
            <a:endParaRPr lang="en-AU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>
          <a:xfrm>
            <a:off x="3124200" y="6399213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6553200" y="63992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C34EC2-DB46-49F7-828D-BC90678F17D5}" type="slidenum">
              <a:rPr lang="en-AU" altLang="tr-TR"/>
              <a:pPr>
                <a:defRPr/>
              </a:pPr>
              <a:t>‹#›</a:t>
            </a:fld>
            <a:endParaRPr lang="en-AU" altLang="tr-T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Başlık, İçerik ve 2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İçerik Yer Tutucusu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İçerik Yer Tutucusu"/>
          <p:cNvSpPr>
            <a:spLocks noGrp="1"/>
          </p:cNvSpPr>
          <p:nvPr>
            <p:ph sz="quarter" idx="3"/>
          </p:nvPr>
        </p:nvSpPr>
        <p:spPr>
          <a:xfrm>
            <a:off x="4648200" y="3938590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5 Veri Yer Tutucusu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ED59BB-32EB-4AF6-82E7-3F6EA03303CB}" type="datetime1">
              <a:rPr lang="tr-TR"/>
              <a:pPr>
                <a:defRPr/>
              </a:pPr>
              <a:t>20.12.2018</a:t>
            </a:fld>
            <a:endParaRPr lang="tr-TR"/>
          </a:p>
        </p:txBody>
      </p:sp>
      <p:sp>
        <p:nvSpPr>
          <p:cNvPr id="7" name="6 Altbilgi Yer Tutucusu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8" name="7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4EA133-E428-45B7-9B11-C8B9C6322C92}" type="slidenum">
              <a:rPr lang="tr-TR" altLang="tr-TR"/>
              <a:pPr>
                <a:defRPr/>
              </a:pPr>
              <a:t>‹#›</a:t>
            </a:fld>
            <a:endParaRPr lang="tr-TR" altLang="tr-TR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Başlık, Metin ve 2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685800" y="400050"/>
            <a:ext cx="7772400" cy="1162050"/>
          </a:xfrm>
          <a:prstGeom prst="rect">
            <a:avLst/>
          </a:prstGeo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sz="half" idx="1"/>
          </p:nvPr>
        </p:nvSpPr>
        <p:spPr>
          <a:xfrm>
            <a:off x="685800" y="1790700"/>
            <a:ext cx="3810000" cy="40957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İçerik Yer Tutucusu"/>
          <p:cNvSpPr>
            <a:spLocks noGrp="1"/>
          </p:cNvSpPr>
          <p:nvPr>
            <p:ph sz="quarter" idx="2"/>
          </p:nvPr>
        </p:nvSpPr>
        <p:spPr>
          <a:xfrm>
            <a:off x="4648200" y="1790702"/>
            <a:ext cx="3810000" cy="1971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İçerik Yer Tutucusu"/>
          <p:cNvSpPr>
            <a:spLocks noGrp="1"/>
          </p:cNvSpPr>
          <p:nvPr>
            <p:ph sz="quarter" idx="3"/>
          </p:nvPr>
        </p:nvSpPr>
        <p:spPr>
          <a:xfrm>
            <a:off x="4648200" y="3914777"/>
            <a:ext cx="3810000" cy="1971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5 Veri Yer Tutucusu"/>
          <p:cNvSpPr>
            <a:spLocks noGrp="1"/>
          </p:cNvSpPr>
          <p:nvPr>
            <p:ph type="dt" sz="half" idx="10"/>
          </p:nvPr>
        </p:nvSpPr>
        <p:spPr>
          <a:xfrm>
            <a:off x="685800" y="63992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AE0408-5DB9-43BA-971F-502333481453}" type="datetime1">
              <a:rPr lang="tr-TR"/>
              <a:pPr>
                <a:defRPr/>
              </a:pPr>
              <a:t>20.12.2018</a:t>
            </a:fld>
            <a:endParaRPr lang="en-AU"/>
          </a:p>
        </p:txBody>
      </p:sp>
      <p:sp>
        <p:nvSpPr>
          <p:cNvPr id="7" name="6 Altbilgi Yer Tutucusu"/>
          <p:cNvSpPr>
            <a:spLocks noGrp="1"/>
          </p:cNvSpPr>
          <p:nvPr>
            <p:ph type="ftr" sz="quarter" idx="11"/>
          </p:nvPr>
        </p:nvSpPr>
        <p:spPr>
          <a:xfrm>
            <a:off x="3124200" y="6399213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8" name="7 Slayt Numarası Yer Tutucusu"/>
          <p:cNvSpPr>
            <a:spLocks noGrp="1"/>
          </p:cNvSpPr>
          <p:nvPr>
            <p:ph type="sldNum" sz="quarter" idx="12"/>
          </p:nvPr>
        </p:nvSpPr>
        <p:spPr>
          <a:xfrm>
            <a:off x="6553200" y="63992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ED4064-54BC-4FC1-BDC5-9E3D8C9652A3}" type="slidenum">
              <a:rPr lang="en-AU" altLang="tr-TR"/>
              <a:pPr>
                <a:defRPr/>
              </a:pPr>
              <a:t>‹#›</a:t>
            </a:fld>
            <a:endParaRPr lang="en-AU" altLang="tr-T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Başlık ve Tab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Tablo Yer Tutucusu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tr-TR" noProof="0" smtClean="0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B3429-016B-49C4-BE02-1AF478C8C2F3}" type="datetime1">
              <a:rPr lang="tr-TR"/>
              <a:pPr>
                <a:defRPr/>
              </a:pPr>
              <a:t>20.12.2018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C58D92-55B3-45BB-9D36-2312A56570C5}" type="slidenum">
              <a:rPr lang="tr-TR" altLang="tr-TR"/>
              <a:pPr>
                <a:defRPr/>
              </a:pPr>
              <a:t>‹#›</a:t>
            </a:fld>
            <a:endParaRPr lang="tr-TR" alt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20.12.2018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20.12.2018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20.12.2018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20.12.2018</a:t>
            </a:fld>
            <a:endParaRPr lang="tr-TR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20.12.2018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20.12.2018</a:t>
            </a:fld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20.12.2018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20.12.2018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 Yer Tutucusu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75050-0E15-4C5B-92B0-66D068882F1F}" type="datetimeFigureOut">
              <a:rPr lang="tr-TR" smtClean="0"/>
              <a:pPr/>
              <a:t>20.12.2018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8.wmf"/><Relationship Id="rId4" Type="http://schemas.openxmlformats.org/officeDocument/2006/relationships/image" Target="../media/image4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tr-TR" sz="4900" b="1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BİYOLOJİK VE PSİKOSOSYAL RİSK ETMENLERİ</a:t>
            </a:r>
            <a:r>
              <a:rPr lang="tr-TR" b="1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tr-TR" b="1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</a:br>
            <a:endParaRPr lang="tr-TR" dirty="0"/>
          </a:p>
        </p:txBody>
      </p:sp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smtClean="0">
                <a:solidFill>
                  <a:srgbClr val="C00000"/>
                </a:solidFill>
              </a:rPr>
              <a:t>Biyolojik Etmenler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CC0000"/>
              </a:buClr>
              <a:buSzPct val="120000"/>
              <a:buFontTx/>
              <a:buChar char="•"/>
            </a:pPr>
            <a:r>
              <a:rPr lang="tr-TR" dirty="0" smtClean="0">
                <a:latin typeface="Times New Roman" pitchFamily="18" charset="0"/>
              </a:rPr>
              <a:t>Grup 3 ve Grup 4’te yer alan biyolojik etmenler için </a:t>
            </a:r>
            <a:r>
              <a:rPr lang="tr-TR" b="1" dirty="0" smtClean="0">
                <a:solidFill>
                  <a:srgbClr val="CC0000"/>
                </a:solidFill>
                <a:latin typeface="Times New Roman" pitchFamily="18" charset="0"/>
              </a:rPr>
              <a:t>acil eylem planı</a:t>
            </a:r>
            <a:r>
              <a:rPr lang="tr-TR" dirty="0" smtClean="0">
                <a:latin typeface="Times New Roman" pitchFamily="18" charset="0"/>
              </a:rPr>
              <a:t> hazırlanır</a:t>
            </a:r>
          </a:p>
          <a:p>
            <a:pPr>
              <a:buClr>
                <a:srgbClr val="CC0000"/>
              </a:buClr>
              <a:buSzPct val="120000"/>
              <a:buFontTx/>
              <a:buChar char="•"/>
            </a:pPr>
            <a:endParaRPr lang="tr-TR" dirty="0" smtClean="0">
              <a:latin typeface="Times New Roman" pitchFamily="18" charset="0"/>
            </a:endParaRPr>
          </a:p>
          <a:p>
            <a:pPr>
              <a:buClr>
                <a:srgbClr val="CC0000"/>
              </a:buClr>
              <a:buSzPct val="120000"/>
              <a:buFontTx/>
              <a:buChar char="•"/>
            </a:pPr>
            <a:r>
              <a:rPr lang="tr-TR" dirty="0" smtClean="0">
                <a:latin typeface="Times New Roman" pitchFamily="18" charset="0"/>
              </a:rPr>
              <a:t>2. 3. ve 4. grup etmenler ilk kez kullanımda ise, işe başlanmadan en az 30 gün önce, </a:t>
            </a:r>
            <a:r>
              <a:rPr lang="tr-TR" b="1" dirty="0" smtClean="0">
                <a:solidFill>
                  <a:srgbClr val="000099"/>
                </a:solidFill>
                <a:latin typeface="Times New Roman" pitchFamily="18" charset="0"/>
              </a:rPr>
              <a:t>Çalışma ve Sosyal Güvenlik Bakanlığı’</a:t>
            </a:r>
            <a:r>
              <a:rPr lang="tr-TR" dirty="0" smtClean="0">
                <a:latin typeface="Times New Roman" pitchFamily="18" charset="0"/>
              </a:rPr>
              <a:t>na bildirilir</a:t>
            </a:r>
          </a:p>
          <a:p>
            <a:endParaRPr lang="tr-TR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smtClean="0">
                <a:solidFill>
                  <a:srgbClr val="C00000"/>
                </a:solidFill>
              </a:rPr>
              <a:t>Biyolojik Etmenler</a:t>
            </a:r>
            <a:endParaRPr lang="tr-TR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340768"/>
            <a:ext cx="8487048" cy="3529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>
                <a:solidFill>
                  <a:srgbClr val="C00000"/>
                </a:solidFill>
              </a:rPr>
              <a:t>Risklerin Belirlenmesi ve Değerlendirilmesi</a:t>
            </a:r>
            <a:endParaRPr lang="tr-TR" dirty="0">
              <a:solidFill>
                <a:srgbClr val="C00000"/>
              </a:solidFill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6554" y="1628800"/>
            <a:ext cx="8152458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>
                <a:solidFill>
                  <a:srgbClr val="C00000"/>
                </a:solidFill>
              </a:rPr>
              <a:t>Risklerin Belirlenmesi ve Değerlendirilmesi</a:t>
            </a:r>
            <a:endParaRPr lang="tr-TR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844824"/>
            <a:ext cx="8579155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>
                <a:solidFill>
                  <a:srgbClr val="C00000"/>
                </a:solidFill>
              </a:rPr>
              <a:t>Risklerin Belirlenmesi ve Değerlendirilmesi</a:t>
            </a:r>
            <a:endParaRPr lang="tr-TR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5887" y="1635278"/>
            <a:ext cx="5694723" cy="5034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smtClean="0">
                <a:solidFill>
                  <a:srgbClr val="C00000"/>
                </a:solidFill>
              </a:rPr>
              <a:t>Risklerin Azaltılması </a:t>
            </a:r>
            <a:endParaRPr lang="tr-TR" dirty="0">
              <a:solidFill>
                <a:srgbClr val="C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idx="1"/>
          </p:nvPr>
        </p:nvSpPr>
        <p:spPr bwMode="gray">
          <a:prstGeom prst="rect">
            <a:avLst/>
          </a:prstGeom>
          <a:solidFill>
            <a:schemeClr val="bg1"/>
          </a:solidFill>
          <a:ln w="12700">
            <a:solidFill>
              <a:srgbClr val="DDDDDD"/>
            </a:solidFill>
            <a:miter lim="800000"/>
            <a:headEnd/>
            <a:tailEnd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</p:spPr>
        <p:txBody>
          <a:bodyPr lIns="108000" tIns="108000" rIns="144000" bIns="72000"/>
          <a:lstStyle/>
          <a:p>
            <a:pPr marL="288000" indent="-252000">
              <a:spcAft>
                <a:spcPts val="0"/>
              </a:spcAft>
              <a:buClr>
                <a:srgbClr val="292929"/>
              </a:buClr>
              <a:buFont typeface="+mj-lt"/>
              <a:buAutoNum type="arabicPeriod"/>
              <a:defRPr/>
            </a:pPr>
            <a:r>
              <a:rPr lang="tr-TR" sz="2800" i="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Yapılan risk değerlendirmesi sonucunda, işçilerin sağlık ve güvenliği için </a:t>
            </a:r>
            <a:r>
              <a:rPr lang="tr-TR" sz="2800" b="1" i="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risk olduğu ortaya çıkarsa, işçilerin </a:t>
            </a:r>
            <a:r>
              <a:rPr lang="tr-TR" sz="2800" b="1" i="1" dirty="0" err="1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maruziyeti</a:t>
            </a:r>
            <a:r>
              <a:rPr lang="tr-TR" sz="2800" b="1" i="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 önlenir,</a:t>
            </a:r>
          </a:p>
          <a:p>
            <a:pPr marL="288000" indent="-252000">
              <a:spcAft>
                <a:spcPts val="0"/>
              </a:spcAft>
              <a:buClr>
                <a:srgbClr val="292929"/>
              </a:buClr>
              <a:buFont typeface="+mj-lt"/>
              <a:buAutoNum type="arabicPeriod"/>
              <a:defRPr/>
            </a:pPr>
            <a:endParaRPr lang="tr-TR" sz="2800" b="1" i="1" dirty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  <a:p>
            <a:pPr marL="288000" indent="-252000">
              <a:spcAft>
                <a:spcPts val="0"/>
              </a:spcAft>
              <a:buClr>
                <a:srgbClr val="292929"/>
              </a:buClr>
              <a:buFont typeface="+mj-lt"/>
              <a:buAutoNum type="arabicPeriod"/>
              <a:defRPr/>
            </a:pPr>
            <a:r>
              <a:rPr lang="tr-TR" sz="2800" i="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Bunun teknik olarak </a:t>
            </a:r>
            <a:r>
              <a:rPr lang="tr-TR" sz="2800" b="1" i="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mümkün olmadığı hallerde, </a:t>
            </a:r>
            <a:r>
              <a:rPr lang="tr-TR" sz="2800" i="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yapılan iş ve risk değerlendirmesi dikkate alınarak, sağlık ve güvenlik yönünden yeterli korumayı sağlayacak şekilde, </a:t>
            </a:r>
            <a:r>
              <a:rPr lang="tr-TR" sz="2800" b="1" i="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işçilerin maruziyet düzeyinin en aza indirilmesi için önlemler alınır;</a:t>
            </a:r>
          </a:p>
          <a:p>
            <a:pPr marL="288000" indent="-252000">
              <a:spcAft>
                <a:spcPts val="0"/>
              </a:spcAft>
              <a:buClr>
                <a:srgbClr val="292929"/>
              </a:buClr>
              <a:buFont typeface="+mj-lt"/>
              <a:buAutoNum type="arabicPeriod"/>
              <a:defRPr/>
            </a:pPr>
            <a:endParaRPr lang="tr-TR" sz="2000" b="1" i="1" dirty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  <a:p>
            <a:pPr>
              <a:spcAft>
                <a:spcPts val="600"/>
              </a:spcAft>
              <a:buClr>
                <a:srgbClr val="292929"/>
              </a:buClr>
              <a:defRPr/>
            </a:pPr>
            <a:endParaRPr lang="tr-TR" sz="2000" i="1" dirty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>
                <a:solidFill>
                  <a:srgbClr val="C00000"/>
                </a:solidFill>
              </a:rPr>
              <a:t>Risklerin Azaltılması 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>
              <a:spcAft>
                <a:spcPts val="0"/>
              </a:spcAft>
              <a:buClr>
                <a:srgbClr val="292929"/>
              </a:buClr>
              <a:buFont typeface="Wingdings" pitchFamily="2" charset="2"/>
              <a:buChar char="ü"/>
              <a:defRPr/>
            </a:pPr>
            <a:r>
              <a:rPr lang="tr-TR" sz="3000" i="1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Maruz kalan/kalabilecek </a:t>
            </a:r>
            <a:r>
              <a:rPr lang="tr-TR" sz="3000" b="1" i="1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işçi sayısı, mümkün olan en az sayıda tutulur,</a:t>
            </a:r>
          </a:p>
          <a:p>
            <a:pPr marL="285750" indent="-285750">
              <a:spcAft>
                <a:spcPts val="0"/>
              </a:spcAft>
              <a:buClr>
                <a:srgbClr val="292929"/>
              </a:buClr>
              <a:buFont typeface="Wingdings" pitchFamily="2" charset="2"/>
              <a:buChar char="ü"/>
              <a:defRPr/>
            </a:pPr>
            <a:endParaRPr lang="tr-TR" sz="3000" b="1" i="1" dirty="0" smtClean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spcAft>
                <a:spcPts val="0"/>
              </a:spcAft>
              <a:buClr>
                <a:srgbClr val="292929"/>
              </a:buClr>
              <a:buFont typeface="Wingdings" pitchFamily="2" charset="2"/>
              <a:buChar char="ü"/>
              <a:defRPr/>
            </a:pPr>
            <a:r>
              <a:rPr lang="tr-TR" sz="3000" i="1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Çalışma prosesleri ve teknik kontrol önlemleri, </a:t>
            </a:r>
            <a:r>
              <a:rPr lang="tr-TR" sz="3000" b="1" i="1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biyolojik etkenlerin ortama yayılmasını önleyecek/ortamda en az düzeyde bulunmasını sağlayacak </a:t>
            </a:r>
            <a:r>
              <a:rPr lang="tr-TR" sz="3000" i="1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şekilde düzenlenir, </a:t>
            </a:r>
          </a:p>
          <a:p>
            <a:pPr marL="285750" indent="-285750">
              <a:spcAft>
                <a:spcPts val="0"/>
              </a:spcAft>
              <a:buClr>
                <a:srgbClr val="292929"/>
              </a:buClr>
              <a:buFont typeface="Wingdings" pitchFamily="2" charset="2"/>
              <a:buChar char="ü"/>
              <a:defRPr/>
            </a:pPr>
            <a:endParaRPr lang="tr-TR" sz="3000" i="1" dirty="0" smtClean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spcAft>
                <a:spcPts val="0"/>
              </a:spcAft>
              <a:buClr>
                <a:srgbClr val="292929"/>
              </a:buClr>
              <a:buFont typeface="Wingdings" pitchFamily="2" charset="2"/>
              <a:buChar char="ü"/>
              <a:defRPr/>
            </a:pPr>
            <a:r>
              <a:rPr lang="tr-TR" sz="3000" b="1" i="1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Öncelikle toplu koruma önlemleri alınır</a:t>
            </a:r>
            <a:r>
              <a:rPr lang="tr-TR" sz="3000" i="1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 ve/veya </a:t>
            </a:r>
            <a:r>
              <a:rPr lang="tr-TR" sz="3000" i="1" dirty="0" err="1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maruziyetin</a:t>
            </a:r>
            <a:r>
              <a:rPr lang="tr-TR" sz="3000" i="1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 başka yollarla önlenemediği durumlarda kişisel korunma yöntemleri uygulanır. </a:t>
            </a:r>
          </a:p>
          <a:p>
            <a:endParaRPr lang="tr-TR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>
                <a:solidFill>
                  <a:srgbClr val="C00000"/>
                </a:solidFill>
              </a:rPr>
              <a:t>Risklerin Azaltılması 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Clr>
                <a:srgbClr val="292929"/>
              </a:buClr>
              <a:buFont typeface="Wingdings" pitchFamily="2" charset="2"/>
              <a:buChar char="ü"/>
            </a:pPr>
            <a:r>
              <a:rPr lang="tr-TR" i="1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Hijyen önlemleri; biyolojik etkenlerin çalışma yerlerinden kontrol dışı dışarıya taşınması, sızması, önlenmesi ve azaltılmasını sağlamalı, </a:t>
            </a:r>
          </a:p>
          <a:p>
            <a:pPr marL="285750" indent="-285750">
              <a:buClr>
                <a:srgbClr val="292929"/>
              </a:buClr>
              <a:buFont typeface="Wingdings" pitchFamily="2" charset="2"/>
              <a:buChar char="ü"/>
            </a:pPr>
            <a:endParaRPr lang="tr-TR" i="1" dirty="0" smtClean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Clr>
                <a:srgbClr val="292929"/>
              </a:buClr>
              <a:buFont typeface="Wingdings" pitchFamily="2" charset="2"/>
              <a:buChar char="ü"/>
            </a:pPr>
            <a:r>
              <a:rPr lang="tr-TR" i="1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Biyolojik risk işareti ile birlikte ilgili diğer </a:t>
            </a:r>
            <a:r>
              <a:rPr lang="tr-TR" b="1" i="1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uyarı işaretleri de kullanılır,</a:t>
            </a:r>
          </a:p>
          <a:p>
            <a:pPr marL="285750" indent="-285750">
              <a:buClr>
                <a:srgbClr val="292929"/>
              </a:buClr>
              <a:buFont typeface="Wingdings" pitchFamily="2" charset="2"/>
              <a:buChar char="ü"/>
            </a:pPr>
            <a:endParaRPr lang="tr-TR" b="1" i="1" dirty="0" smtClean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Clr>
                <a:srgbClr val="292929"/>
              </a:buClr>
              <a:buFont typeface="Wingdings" pitchFamily="2" charset="2"/>
              <a:buChar char="ü"/>
            </a:pPr>
            <a:r>
              <a:rPr lang="tr-TR" i="1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Biyolojik etkenlerin karıştığı </a:t>
            </a:r>
            <a:r>
              <a:rPr lang="tr-TR" b="1" i="1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kazaların önlenmesine yönelik plan</a:t>
            </a:r>
            <a:r>
              <a:rPr lang="tr-TR" i="1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 hazırlanır. </a:t>
            </a:r>
            <a:endParaRPr lang="tr-TR" i="1" dirty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/>
          <a:lstStyle/>
          <a:p>
            <a:r>
              <a:rPr lang="tr-TR" dirty="0" smtClean="0">
                <a:solidFill>
                  <a:srgbClr val="C00000"/>
                </a:solidFill>
              </a:rPr>
              <a:t>Risklerin Azaltılması 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95536" y="1052736"/>
            <a:ext cx="8352928" cy="5112568"/>
          </a:xfrm>
        </p:spPr>
        <p:txBody>
          <a:bodyPr>
            <a:noAutofit/>
          </a:bodyPr>
          <a:lstStyle/>
          <a:p>
            <a:pPr marL="285750" indent="-285750">
              <a:spcAft>
                <a:spcPts val="0"/>
              </a:spcAft>
              <a:buClr>
                <a:srgbClr val="292929"/>
              </a:buClr>
              <a:buFont typeface="Wingdings" pitchFamily="2" charset="2"/>
              <a:buChar char="ü"/>
              <a:defRPr/>
            </a:pPr>
            <a:r>
              <a:rPr lang="tr-TR" sz="2800" i="1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Biyolojik etkenlerin muhafaza edildikleri ortam dışında bulunup bulunmadığının belirlenmesi için </a:t>
            </a:r>
            <a:r>
              <a:rPr lang="tr-TR" sz="2800" b="1" i="1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ölçümler yapılır, </a:t>
            </a:r>
          </a:p>
          <a:p>
            <a:pPr marL="285750" indent="-285750">
              <a:spcAft>
                <a:spcPts val="0"/>
              </a:spcAft>
              <a:buClr>
                <a:srgbClr val="292929"/>
              </a:buClr>
              <a:buFont typeface="Wingdings" pitchFamily="2" charset="2"/>
              <a:buChar char="ü"/>
              <a:defRPr/>
            </a:pPr>
            <a:endParaRPr lang="tr-TR" sz="2800" b="1" i="1" dirty="0" smtClean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spcAft>
                <a:spcPts val="0"/>
              </a:spcAft>
              <a:buClr>
                <a:srgbClr val="292929"/>
              </a:buClr>
              <a:buFont typeface="Wingdings" pitchFamily="2" charset="2"/>
              <a:buChar char="ü"/>
              <a:defRPr/>
            </a:pPr>
            <a:r>
              <a:rPr lang="tr-TR" sz="2800" b="1" i="1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Atıkların,</a:t>
            </a:r>
            <a:r>
              <a:rPr lang="tr-TR" sz="2800" i="1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 gerektiğinde uygun işlemlerden geçirildikten sonra işçiler tarafından </a:t>
            </a:r>
            <a:r>
              <a:rPr lang="tr-TR" sz="2800" b="1" i="1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güvenli bir biçimde toplanması, depolanması,</a:t>
            </a:r>
            <a:r>
              <a:rPr lang="tr-TR" sz="2800" i="1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 işyerinden </a:t>
            </a:r>
            <a:r>
              <a:rPr lang="tr-TR" sz="2800" b="1" i="1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uzaklaştırılması,</a:t>
            </a:r>
            <a:r>
              <a:rPr lang="tr-TR" sz="2800" i="1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tr-TR" sz="2800" b="1" i="1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güvenli ve özel kapların kullanılması da dahil uygun yöntemlerle</a:t>
            </a:r>
            <a:r>
              <a:rPr lang="tr-TR" sz="2800" i="1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 yapılır,</a:t>
            </a:r>
          </a:p>
          <a:p>
            <a:pPr marL="285750" indent="-285750">
              <a:spcAft>
                <a:spcPts val="0"/>
              </a:spcAft>
              <a:buClr>
                <a:srgbClr val="292929"/>
              </a:buClr>
              <a:buFont typeface="Wingdings" pitchFamily="2" charset="2"/>
              <a:buChar char="ü"/>
              <a:defRPr/>
            </a:pPr>
            <a:endParaRPr lang="tr-TR" sz="2800" i="1" dirty="0" smtClean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spcAft>
                <a:spcPts val="0"/>
              </a:spcAft>
              <a:buClr>
                <a:srgbClr val="292929"/>
              </a:buClr>
              <a:buFont typeface="Wingdings" pitchFamily="2" charset="2"/>
              <a:buChar char="ü"/>
              <a:defRPr/>
            </a:pPr>
            <a:r>
              <a:rPr lang="tr-TR" sz="2800" i="1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Biyolojik etkenlerin işyeri içinde güvenli bir şekilde </a:t>
            </a:r>
            <a:r>
              <a:rPr lang="tr-TR" sz="2800" b="1" i="1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taşınması için gerekli düzenlemeler </a:t>
            </a:r>
            <a:r>
              <a:rPr lang="tr-TR" sz="2800" i="1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yapılır. </a:t>
            </a:r>
          </a:p>
          <a:p>
            <a:endParaRPr lang="tr-TR" sz="28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smtClean="0">
                <a:solidFill>
                  <a:srgbClr val="C00000"/>
                </a:solidFill>
              </a:rPr>
              <a:t>Biyolojik Etmenler</a:t>
            </a:r>
            <a:endParaRPr lang="tr-TR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286189"/>
            <a:ext cx="6912768" cy="5263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>
                <a:solidFill>
                  <a:srgbClr val="C00000"/>
                </a:solidFill>
              </a:rPr>
              <a:t>Tanımlar</a:t>
            </a:r>
            <a:endParaRPr lang="tr-TR" dirty="0">
              <a:solidFill>
                <a:srgbClr val="C00000"/>
              </a:solidFill>
            </a:endParaRP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>
            <a:normAutofit fontScale="85000" lnSpcReduction="20000"/>
          </a:bodyPr>
          <a:lstStyle/>
          <a:p>
            <a:endParaRPr lang="tr-TR" dirty="0" smtClean="0"/>
          </a:p>
          <a:p>
            <a:pPr>
              <a:buNone/>
            </a:pPr>
            <a:r>
              <a:rPr lang="tr-TR" dirty="0" smtClean="0"/>
              <a:t>Genetiği değiştirilmiş olanlar da dahil olmak üzere </a:t>
            </a:r>
          </a:p>
          <a:p>
            <a:pPr>
              <a:buNone/>
            </a:pPr>
            <a:r>
              <a:rPr lang="tr-TR" dirty="0" smtClean="0"/>
              <a:t>herhangi bir; </a:t>
            </a:r>
          </a:p>
          <a:p>
            <a:pPr lvl="1"/>
            <a:r>
              <a:rPr lang="tr-TR" dirty="0" smtClean="0"/>
              <a:t>Enfeksiyona </a:t>
            </a:r>
          </a:p>
          <a:p>
            <a:pPr lvl="1"/>
            <a:r>
              <a:rPr lang="tr-TR" dirty="0" smtClean="0"/>
              <a:t>Alerjiye </a:t>
            </a:r>
          </a:p>
          <a:p>
            <a:pPr lvl="1"/>
            <a:r>
              <a:rPr lang="tr-TR" dirty="0" smtClean="0"/>
              <a:t>Zehirlenmeye neden olabilen, </a:t>
            </a:r>
          </a:p>
          <a:p>
            <a:pPr lvl="1"/>
            <a:r>
              <a:rPr lang="tr-TR" dirty="0" smtClean="0"/>
              <a:t>Mikroorganizmalar </a:t>
            </a:r>
          </a:p>
          <a:p>
            <a:pPr lvl="2"/>
            <a:r>
              <a:rPr lang="tr-TR" b="1" i="1" dirty="0" smtClean="0"/>
              <a:t>Bakteri </a:t>
            </a:r>
          </a:p>
          <a:p>
            <a:pPr lvl="2"/>
            <a:r>
              <a:rPr lang="tr-TR" b="1" i="1" dirty="0" smtClean="0"/>
              <a:t>Virüs </a:t>
            </a:r>
          </a:p>
          <a:p>
            <a:pPr lvl="2"/>
            <a:r>
              <a:rPr lang="tr-TR" b="1" i="1" dirty="0" smtClean="0"/>
              <a:t>Mantar </a:t>
            </a:r>
          </a:p>
          <a:p>
            <a:pPr lvl="1"/>
            <a:r>
              <a:rPr lang="tr-TR" dirty="0" smtClean="0"/>
              <a:t>Hücre kültürleri ve </a:t>
            </a:r>
          </a:p>
          <a:p>
            <a:pPr lvl="1"/>
            <a:r>
              <a:rPr lang="tr-TR" dirty="0" smtClean="0"/>
              <a:t>İnsan parazitleri, </a:t>
            </a:r>
            <a:r>
              <a:rPr lang="tr-TR" b="1" dirty="0" smtClean="0">
                <a:solidFill>
                  <a:srgbClr val="FF0000"/>
                </a:solidFill>
              </a:rPr>
              <a:t>biyolojik risk </a:t>
            </a:r>
            <a:r>
              <a:rPr lang="tr-TR" dirty="0" smtClean="0"/>
              <a:t>etmenleridir. </a:t>
            </a:r>
          </a:p>
          <a:p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4086" y="1600200"/>
            <a:ext cx="665582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tr-TR" b="1" dirty="0" smtClean="0"/>
              <a:t>GENEL ÖNLEMLER</a:t>
            </a:r>
          </a:p>
          <a:p>
            <a:pPr>
              <a:buNone/>
            </a:pPr>
            <a:r>
              <a:rPr lang="tr-TR" dirty="0" smtClean="0"/>
              <a:t>• </a:t>
            </a:r>
            <a:r>
              <a:rPr lang="tr-TR" b="1" dirty="0" smtClean="0"/>
              <a:t> Periyodik taramalarla duyarlı kişi saptanması,</a:t>
            </a:r>
          </a:p>
          <a:p>
            <a:pPr>
              <a:buNone/>
            </a:pPr>
            <a:r>
              <a:rPr lang="tr-TR" dirty="0" smtClean="0"/>
              <a:t>• </a:t>
            </a:r>
            <a:r>
              <a:rPr lang="tr-TR" b="1" dirty="0" smtClean="0"/>
              <a:t> Personel eğitimi,</a:t>
            </a:r>
          </a:p>
          <a:p>
            <a:pPr>
              <a:buNone/>
            </a:pPr>
            <a:r>
              <a:rPr lang="tr-TR" dirty="0" smtClean="0"/>
              <a:t>• </a:t>
            </a:r>
            <a:r>
              <a:rPr lang="tr-TR" b="1" dirty="0" smtClean="0"/>
              <a:t> Çalışırken uyulacak hareket tarzlarının</a:t>
            </a:r>
          </a:p>
          <a:p>
            <a:pPr>
              <a:buNone/>
            </a:pPr>
            <a:r>
              <a:rPr lang="tr-TR" b="1" dirty="0" smtClean="0"/>
              <a:t>belirlenmesi,</a:t>
            </a:r>
          </a:p>
          <a:p>
            <a:pPr>
              <a:buNone/>
            </a:pPr>
            <a:r>
              <a:rPr lang="tr-TR" dirty="0" smtClean="0"/>
              <a:t>• </a:t>
            </a:r>
            <a:r>
              <a:rPr lang="tr-TR" b="1" dirty="0" smtClean="0"/>
              <a:t> </a:t>
            </a:r>
            <a:r>
              <a:rPr lang="tr-TR" b="1" dirty="0" err="1" smtClean="0"/>
              <a:t>Laboratuvar</a:t>
            </a:r>
            <a:r>
              <a:rPr lang="tr-TR" b="1" dirty="0" smtClean="0"/>
              <a:t> mimari yapılarının işlevlerine</a:t>
            </a:r>
          </a:p>
          <a:p>
            <a:pPr>
              <a:buNone/>
            </a:pPr>
            <a:r>
              <a:rPr lang="tr-TR" dirty="0" smtClean="0"/>
              <a:t>• </a:t>
            </a:r>
            <a:r>
              <a:rPr lang="tr-TR" b="1" dirty="0" smtClean="0"/>
              <a:t>uygunluğu,</a:t>
            </a:r>
          </a:p>
          <a:p>
            <a:pPr>
              <a:buNone/>
            </a:pPr>
            <a:r>
              <a:rPr lang="tr-TR" dirty="0" smtClean="0"/>
              <a:t>• </a:t>
            </a:r>
            <a:r>
              <a:rPr lang="tr-TR" b="1" dirty="0" smtClean="0"/>
              <a:t> Uygun yalıtım ve dezenfeksiyon önlemleri,</a:t>
            </a:r>
          </a:p>
          <a:p>
            <a:pPr>
              <a:buNone/>
            </a:pPr>
            <a:r>
              <a:rPr lang="tr-TR" dirty="0" smtClean="0"/>
              <a:t>• </a:t>
            </a:r>
            <a:r>
              <a:rPr lang="tr-TR" b="1" dirty="0" smtClean="0"/>
              <a:t>Enfeksiyon taraması için epidemiyolojik</a:t>
            </a:r>
          </a:p>
          <a:p>
            <a:pPr>
              <a:buNone/>
            </a:pPr>
            <a:r>
              <a:rPr lang="tr-TR" b="1" dirty="0" smtClean="0"/>
              <a:t>sistem,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tr-TR" b="1" dirty="0" smtClean="0"/>
              <a:t>KORUMA-ÖNLEME</a:t>
            </a:r>
          </a:p>
          <a:p>
            <a:pPr>
              <a:buNone/>
            </a:pPr>
            <a:r>
              <a:rPr lang="tr-TR" dirty="0" smtClean="0"/>
              <a:t>• Mikroorganizmaların kontrolünde;</a:t>
            </a:r>
          </a:p>
          <a:p>
            <a:pPr>
              <a:buNone/>
            </a:pPr>
            <a:r>
              <a:rPr lang="tr-TR" dirty="0" smtClean="0"/>
              <a:t>• Epidemiyolojinin temel ilkeleri ve enfeksiyon</a:t>
            </a:r>
          </a:p>
          <a:p>
            <a:pPr>
              <a:buNone/>
            </a:pPr>
            <a:r>
              <a:rPr lang="tr-TR" dirty="0" smtClean="0"/>
              <a:t>hastalıklarının yayılımını kavramak esastır.</a:t>
            </a:r>
          </a:p>
          <a:p>
            <a:pPr>
              <a:buNone/>
            </a:pPr>
            <a:r>
              <a:rPr lang="tr-TR" dirty="0" smtClean="0"/>
              <a:t>• Biyolojik risk etmenlerine bağlı meslek</a:t>
            </a:r>
          </a:p>
          <a:p>
            <a:pPr>
              <a:buNone/>
            </a:pPr>
            <a:r>
              <a:rPr lang="tr-TR" dirty="0" smtClean="0"/>
              <a:t>hastalıklarının tanısında;</a:t>
            </a:r>
          </a:p>
          <a:p>
            <a:pPr>
              <a:buNone/>
            </a:pPr>
            <a:r>
              <a:rPr lang="tr-TR" dirty="0" smtClean="0"/>
              <a:t>çalışanların </a:t>
            </a:r>
            <a:r>
              <a:rPr lang="tr-TR" b="1" dirty="0" smtClean="0"/>
              <a:t>işe giriş ve aralıklı kontrol</a:t>
            </a:r>
          </a:p>
          <a:p>
            <a:pPr>
              <a:buNone/>
            </a:pPr>
            <a:r>
              <a:rPr lang="tr-TR" b="1" dirty="0" smtClean="0"/>
              <a:t>muayenelerinin düzenli ve sistematik olarak</a:t>
            </a:r>
          </a:p>
          <a:p>
            <a:pPr>
              <a:buNone/>
            </a:pPr>
            <a:r>
              <a:rPr lang="tr-TR" dirty="0" smtClean="0"/>
              <a:t>yerine getirilmesi gerekmektedir.</a:t>
            </a:r>
            <a:endParaRPr lang="tr-TR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2115" y="1556792"/>
            <a:ext cx="8020178" cy="4149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548680"/>
            <a:ext cx="8114503" cy="4997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Çalışanların eğitimi ve bilgilendirilmesi</a:t>
            </a:r>
            <a:endParaRPr lang="tr-TR" b="1" dirty="0">
              <a:solidFill>
                <a:srgbClr val="FF0000"/>
              </a:solidFill>
            </a:endParaRPr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3" y="1844824"/>
            <a:ext cx="8377853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Çalışanların eğitimi ve bilgilendirilmesi</a:t>
            </a:r>
            <a:endParaRPr lang="tr-TR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821936"/>
            <a:ext cx="6622814" cy="331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b="1" dirty="0" smtClean="0">
                <a:solidFill>
                  <a:srgbClr val="FF0000"/>
                </a:solidFill>
              </a:rPr>
              <a:t>Çalışanların eğitimi ve bilgilendirilmesi</a:t>
            </a:r>
            <a:endParaRPr lang="tr-TR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916832"/>
            <a:ext cx="8240314" cy="3092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6422" y="980728"/>
            <a:ext cx="7982762" cy="5211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4437" y="2410619"/>
            <a:ext cx="6715125" cy="29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>
                <a:solidFill>
                  <a:srgbClr val="000099"/>
                </a:solidFill>
                <a:latin typeface="Times New Roman" pitchFamily="18" charset="0"/>
              </a:rPr>
              <a:t>Biyolojik etmenlerle ilgili yürürlükteki mevzuat: </a:t>
            </a:r>
            <a:r>
              <a:rPr lang="tr-TR" b="1" dirty="0" smtClean="0">
                <a:latin typeface="Times New Roman" pitchFamily="18" charset="0"/>
              </a:rPr>
              <a:t>6331sayılı İş Sağlığı ve Güvenliği Kanunu’</a:t>
            </a:r>
            <a:r>
              <a:rPr lang="tr-TR" dirty="0" smtClean="0">
                <a:latin typeface="Times New Roman" pitchFamily="18" charset="0"/>
              </a:rPr>
              <a:t>na</a:t>
            </a:r>
            <a:r>
              <a:rPr lang="tr-TR" b="1" dirty="0" smtClean="0">
                <a:latin typeface="Times New Roman" pitchFamily="18" charset="0"/>
              </a:rPr>
              <a:t> </a:t>
            </a:r>
            <a:r>
              <a:rPr lang="tr-TR" dirty="0" smtClean="0">
                <a:latin typeface="Times New Roman" pitchFamily="18" charset="0"/>
              </a:rPr>
              <a:t>göre</a:t>
            </a:r>
            <a:r>
              <a:rPr lang="tr-TR" b="1" dirty="0" smtClean="0">
                <a:latin typeface="Times New Roman" pitchFamily="18" charset="0"/>
              </a:rPr>
              <a:t> </a:t>
            </a:r>
            <a:r>
              <a:rPr lang="tr-TR" dirty="0" smtClean="0">
                <a:latin typeface="Times New Roman" pitchFamily="18" charset="0"/>
              </a:rPr>
              <a:t>düzenlenen </a:t>
            </a:r>
            <a:r>
              <a:rPr lang="tr-TR" dirty="0" smtClean="0">
                <a:solidFill>
                  <a:srgbClr val="CC0000"/>
                </a:solidFill>
                <a:latin typeface="Times New Roman" pitchFamily="18" charset="0"/>
              </a:rPr>
              <a:t>“</a:t>
            </a:r>
            <a:r>
              <a:rPr lang="tr-TR" b="1" dirty="0" smtClean="0">
                <a:solidFill>
                  <a:srgbClr val="CC0000"/>
                </a:solidFill>
                <a:latin typeface="Times New Roman" pitchFamily="18" charset="0"/>
              </a:rPr>
              <a:t>Biyolojik etkenlere </a:t>
            </a:r>
            <a:r>
              <a:rPr lang="tr-TR" b="1" dirty="0" err="1" smtClean="0">
                <a:solidFill>
                  <a:srgbClr val="CC0000"/>
                </a:solidFill>
                <a:latin typeface="Times New Roman" pitchFamily="18" charset="0"/>
              </a:rPr>
              <a:t>maruziyet</a:t>
            </a:r>
            <a:r>
              <a:rPr lang="tr-TR" b="1" dirty="0" smtClean="0">
                <a:solidFill>
                  <a:srgbClr val="CC0000"/>
                </a:solidFill>
                <a:latin typeface="Times New Roman" pitchFamily="18" charset="0"/>
              </a:rPr>
              <a:t> risklerinin önlenmesi hakkında </a:t>
            </a:r>
            <a:r>
              <a:rPr lang="tr-TR" b="1" dirty="0" err="1" smtClean="0">
                <a:solidFill>
                  <a:srgbClr val="CC0000"/>
                </a:solidFill>
                <a:latin typeface="Times New Roman" pitchFamily="18" charset="0"/>
              </a:rPr>
              <a:t>yönetmelik”</a:t>
            </a:r>
            <a:r>
              <a:rPr lang="tr-TR" dirty="0" err="1" smtClean="0">
                <a:solidFill>
                  <a:srgbClr val="000099"/>
                </a:solidFill>
                <a:latin typeface="Times New Roman" pitchFamily="18" charset="0"/>
              </a:rPr>
              <a:t>tir</a:t>
            </a:r>
            <a:r>
              <a:rPr lang="tr-TR" dirty="0" smtClean="0">
                <a:solidFill>
                  <a:srgbClr val="000099"/>
                </a:solidFill>
                <a:latin typeface="Times New Roman" pitchFamily="18" charset="0"/>
              </a:rPr>
              <a:t>. </a:t>
            </a:r>
            <a:r>
              <a:rPr lang="tr-TR" sz="2400" dirty="0" smtClean="0">
                <a:latin typeface="Times New Roman" pitchFamily="18" charset="0"/>
              </a:rPr>
              <a:t>(15.06.2013, RG: 28678)</a:t>
            </a:r>
            <a:endParaRPr lang="tr-TR" sz="2400" b="1" dirty="0" smtClean="0">
              <a:latin typeface="Times New Roman" pitchFamily="18" charset="0"/>
            </a:endParaRPr>
          </a:p>
          <a:p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Sağlık Gözetimi</a:t>
            </a:r>
            <a:endParaRPr lang="tr-TR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628800"/>
            <a:ext cx="8394324" cy="3341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150369"/>
            <a:ext cx="5687961" cy="5832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19275" y="1848644"/>
            <a:ext cx="5505450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smtClean="0">
                <a:solidFill>
                  <a:srgbClr val="C00000"/>
                </a:solidFill>
              </a:rPr>
              <a:t>Biyolojik Etmenler</a:t>
            </a:r>
            <a:endParaRPr lang="tr-TR" b="1" dirty="0">
              <a:solidFill>
                <a:srgbClr val="C00000"/>
              </a:solidFill>
            </a:endParaRP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363538" indent="-363538">
              <a:lnSpc>
                <a:spcPct val="90000"/>
              </a:lnSpc>
              <a:buClr>
                <a:srgbClr val="CC0000"/>
              </a:buClr>
              <a:buSzPct val="120000"/>
              <a:buNone/>
            </a:pPr>
            <a:r>
              <a:rPr lang="tr-TR" b="1" dirty="0" smtClean="0">
                <a:latin typeface="Times New Roman" pitchFamily="18" charset="0"/>
              </a:rPr>
              <a:t>Enfeksiyon hastalığının </a:t>
            </a:r>
            <a:r>
              <a:rPr lang="tr-TR" b="1" dirty="0" smtClean="0">
                <a:solidFill>
                  <a:srgbClr val="CC0000"/>
                </a:solidFill>
                <a:latin typeface="Times New Roman" pitchFamily="18" charset="0"/>
              </a:rPr>
              <a:t>meslek hastalığı</a:t>
            </a:r>
            <a:r>
              <a:rPr lang="tr-TR" b="1" dirty="0" smtClean="0">
                <a:latin typeface="Times New Roman" pitchFamily="18" charset="0"/>
              </a:rPr>
              <a:t> olarak kabul </a:t>
            </a:r>
          </a:p>
          <a:p>
            <a:pPr marL="363538" indent="-363538">
              <a:lnSpc>
                <a:spcPct val="90000"/>
              </a:lnSpc>
              <a:buClr>
                <a:srgbClr val="CC0000"/>
              </a:buClr>
              <a:buSzPct val="120000"/>
              <a:buNone/>
            </a:pPr>
            <a:r>
              <a:rPr lang="tr-TR" b="1" dirty="0" smtClean="0">
                <a:latin typeface="Times New Roman" pitchFamily="18" charset="0"/>
              </a:rPr>
              <a:t>edilmesi için;</a:t>
            </a:r>
          </a:p>
          <a:p>
            <a:pPr marL="363538" indent="-363538">
              <a:lnSpc>
                <a:spcPct val="90000"/>
              </a:lnSpc>
              <a:buClr>
                <a:srgbClr val="CC0000"/>
              </a:buClr>
              <a:buSzPct val="120000"/>
              <a:buNone/>
            </a:pPr>
            <a:r>
              <a:rPr lang="tr-TR" b="1" dirty="0" smtClean="0">
                <a:latin typeface="Times New Roman" pitchFamily="18" charset="0"/>
              </a:rPr>
              <a:t> </a:t>
            </a:r>
          </a:p>
          <a:p>
            <a:pPr marL="363538" indent="-363538">
              <a:lnSpc>
                <a:spcPct val="90000"/>
              </a:lnSpc>
              <a:buClr>
                <a:srgbClr val="CC0000"/>
              </a:buClr>
              <a:buFontTx/>
              <a:buAutoNum type="arabicPeriod"/>
            </a:pPr>
            <a:r>
              <a:rPr lang="tr-TR" dirty="0" smtClean="0">
                <a:solidFill>
                  <a:srgbClr val="000099"/>
                </a:solidFill>
                <a:latin typeface="Times New Roman" pitchFamily="18" charset="0"/>
              </a:rPr>
              <a:t>Çalışanın, </a:t>
            </a:r>
            <a:r>
              <a:rPr lang="tr-TR" dirty="0" smtClean="0">
                <a:solidFill>
                  <a:srgbClr val="CC0000"/>
                </a:solidFill>
                <a:latin typeface="Times New Roman" pitchFamily="18" charset="0"/>
              </a:rPr>
              <a:t>enfeksiyon riski taşıyan çalışma ortamında</a:t>
            </a:r>
            <a:r>
              <a:rPr lang="tr-TR" dirty="0" smtClean="0">
                <a:solidFill>
                  <a:srgbClr val="000099"/>
                </a:solidFill>
                <a:latin typeface="Times New Roman" pitchFamily="18" charset="0"/>
              </a:rPr>
              <a:t> hastalanması</a:t>
            </a:r>
          </a:p>
          <a:p>
            <a:pPr marL="363538" indent="-363538">
              <a:lnSpc>
                <a:spcPct val="90000"/>
              </a:lnSpc>
              <a:buClr>
                <a:srgbClr val="CC0000"/>
              </a:buClr>
              <a:buFontTx/>
              <a:buAutoNum type="arabicPeriod"/>
            </a:pPr>
            <a:endParaRPr lang="tr-TR" dirty="0" smtClean="0">
              <a:solidFill>
                <a:srgbClr val="000099"/>
              </a:solidFill>
              <a:latin typeface="Times New Roman" pitchFamily="18" charset="0"/>
            </a:endParaRPr>
          </a:p>
          <a:p>
            <a:pPr marL="363538" indent="-363538">
              <a:lnSpc>
                <a:spcPct val="90000"/>
              </a:lnSpc>
              <a:buClr>
                <a:srgbClr val="CC0000"/>
              </a:buClr>
              <a:buFontTx/>
              <a:buAutoNum type="arabicPeriod"/>
            </a:pPr>
            <a:r>
              <a:rPr lang="tr-TR" dirty="0" smtClean="0">
                <a:solidFill>
                  <a:srgbClr val="000099"/>
                </a:solidFill>
                <a:latin typeface="Times New Roman" pitchFamily="18" charset="0"/>
              </a:rPr>
              <a:t>Hastalığın, </a:t>
            </a:r>
            <a:r>
              <a:rPr lang="tr-TR" dirty="0" smtClean="0">
                <a:latin typeface="Times New Roman" pitchFamily="18" charset="0"/>
              </a:rPr>
              <a:t>çalışılan ortamdaki enfeksiyon etkenlerinden</a:t>
            </a:r>
            <a:r>
              <a:rPr lang="tr-TR" dirty="0" smtClean="0">
                <a:solidFill>
                  <a:srgbClr val="000099"/>
                </a:solidFill>
                <a:latin typeface="Times New Roman" pitchFamily="18" charset="0"/>
              </a:rPr>
              <a:t> kaynaklandığının kanıtlanması </a:t>
            </a:r>
          </a:p>
          <a:p>
            <a:pPr marL="363538" indent="-363538">
              <a:lnSpc>
                <a:spcPct val="90000"/>
              </a:lnSpc>
              <a:buClr>
                <a:srgbClr val="CC0000"/>
              </a:buClr>
              <a:buFontTx/>
              <a:buAutoNum type="arabicPeriod"/>
            </a:pPr>
            <a:endParaRPr lang="tr-TR" dirty="0" smtClean="0">
              <a:solidFill>
                <a:srgbClr val="000099"/>
              </a:solidFill>
              <a:latin typeface="Times New Roman" pitchFamily="18" charset="0"/>
            </a:endParaRPr>
          </a:p>
          <a:p>
            <a:pPr marL="363538" indent="-363538">
              <a:lnSpc>
                <a:spcPct val="90000"/>
              </a:lnSpc>
              <a:buClr>
                <a:srgbClr val="CC0000"/>
              </a:buClr>
              <a:buFontTx/>
              <a:buAutoNum type="arabicPeriod"/>
            </a:pPr>
            <a:r>
              <a:rPr lang="tr-TR" dirty="0" smtClean="0">
                <a:solidFill>
                  <a:srgbClr val="000099"/>
                </a:solidFill>
                <a:latin typeface="Times New Roman" pitchFamily="18" charset="0"/>
              </a:rPr>
              <a:t>Çalışanın </a:t>
            </a:r>
            <a:r>
              <a:rPr lang="tr-TR" dirty="0" err="1" smtClean="0">
                <a:solidFill>
                  <a:srgbClr val="000099"/>
                </a:solidFill>
                <a:latin typeface="Times New Roman" pitchFamily="18" charset="0"/>
              </a:rPr>
              <a:t>maruziyet</a:t>
            </a:r>
            <a:r>
              <a:rPr lang="tr-TR" dirty="0" smtClean="0">
                <a:solidFill>
                  <a:srgbClr val="000099"/>
                </a:solidFill>
                <a:latin typeface="Times New Roman" pitchFamily="18" charset="0"/>
              </a:rPr>
              <a:t> düzeyi ve</a:t>
            </a:r>
          </a:p>
          <a:p>
            <a:pPr marL="363538" indent="-363538">
              <a:lnSpc>
                <a:spcPct val="90000"/>
              </a:lnSpc>
              <a:buClr>
                <a:srgbClr val="CC0000"/>
              </a:buClr>
              <a:buFontTx/>
              <a:buAutoNum type="arabicPeriod"/>
            </a:pPr>
            <a:endParaRPr lang="tr-TR" dirty="0" smtClean="0">
              <a:solidFill>
                <a:srgbClr val="000099"/>
              </a:solidFill>
              <a:latin typeface="Times New Roman" pitchFamily="18" charset="0"/>
            </a:endParaRPr>
          </a:p>
          <a:p>
            <a:pPr marL="363538" indent="-363538">
              <a:lnSpc>
                <a:spcPct val="90000"/>
              </a:lnSpc>
              <a:buClr>
                <a:srgbClr val="CC0000"/>
              </a:buClr>
              <a:buFontTx/>
              <a:buAutoNum type="arabicPeriod"/>
            </a:pPr>
            <a:r>
              <a:rPr lang="tr-TR" dirty="0" err="1" smtClean="0">
                <a:solidFill>
                  <a:srgbClr val="000099"/>
                </a:solidFill>
                <a:latin typeface="Times New Roman" pitchFamily="18" charset="0"/>
              </a:rPr>
              <a:t>Maruziyet</a:t>
            </a:r>
            <a:r>
              <a:rPr lang="tr-TR" dirty="0" smtClean="0">
                <a:solidFill>
                  <a:srgbClr val="000099"/>
                </a:solidFill>
                <a:latin typeface="Times New Roman" pitchFamily="18" charset="0"/>
              </a:rPr>
              <a:t> süresinin belirlenmesi gerekmektedir</a:t>
            </a:r>
          </a:p>
          <a:p>
            <a:endParaRPr lang="tr-TR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>
                <a:solidFill>
                  <a:srgbClr val="C00000"/>
                </a:solidFill>
              </a:rPr>
              <a:t>Sağlık Çalışanlarında Görülen Biyolojik Etmenler</a:t>
            </a:r>
            <a:endParaRPr lang="tr-TR" dirty="0">
              <a:solidFill>
                <a:srgbClr val="C00000"/>
              </a:solidFill>
            </a:endParaRP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CC0000"/>
              </a:buClr>
              <a:buSzPct val="120000"/>
              <a:buFontTx/>
              <a:buChar char="•"/>
            </a:pPr>
            <a:r>
              <a:rPr lang="tr-TR" dirty="0" smtClean="0">
                <a:latin typeface="Times New Roman" pitchFamily="18" charset="0"/>
              </a:rPr>
              <a:t>Sağlık çalışanlarında görülen biyolojik etmenler, iş yerinde bulunan ve </a:t>
            </a:r>
          </a:p>
          <a:p>
            <a:pPr>
              <a:buClr>
                <a:srgbClr val="CC0000"/>
              </a:buClr>
              <a:buSzPct val="120000"/>
              <a:buFontTx/>
              <a:buChar char="•"/>
            </a:pPr>
            <a:endParaRPr lang="tr-TR" dirty="0" smtClean="0">
              <a:latin typeface="Times New Roman" pitchFamily="18" charset="0"/>
            </a:endParaRPr>
          </a:p>
          <a:p>
            <a:pPr>
              <a:buClr>
                <a:srgbClr val="CC0000"/>
              </a:buClr>
              <a:buSzPct val="120000"/>
              <a:buFontTx/>
              <a:buChar char="•"/>
            </a:pPr>
            <a:endParaRPr lang="tr-TR" dirty="0" smtClean="0">
              <a:latin typeface="Times New Roman" pitchFamily="18" charset="0"/>
            </a:endParaRPr>
          </a:p>
          <a:p>
            <a:pPr>
              <a:buClr>
                <a:srgbClr val="CC0000"/>
              </a:buClr>
              <a:buSzPct val="120000"/>
              <a:buFontTx/>
              <a:buChar char="•"/>
            </a:pPr>
            <a:r>
              <a:rPr lang="tr-TR" dirty="0" smtClean="0">
                <a:latin typeface="Times New Roman" pitchFamily="18" charset="0"/>
              </a:rPr>
              <a:t>Yapılan işten kaynaklanan etmenler olup, dış kaynaklı </a:t>
            </a:r>
            <a:r>
              <a:rPr lang="tr-TR" b="1" dirty="0" smtClean="0">
                <a:solidFill>
                  <a:srgbClr val="CC0000"/>
                </a:solidFill>
                <a:latin typeface="Times New Roman" pitchFamily="18" charset="0"/>
              </a:rPr>
              <a:t>(</a:t>
            </a:r>
            <a:r>
              <a:rPr lang="tr-TR" b="1" dirty="0" err="1" smtClean="0">
                <a:solidFill>
                  <a:srgbClr val="CC0000"/>
                </a:solidFill>
                <a:latin typeface="Times New Roman" pitchFamily="18" charset="0"/>
              </a:rPr>
              <a:t>ekzojen</a:t>
            </a:r>
            <a:r>
              <a:rPr lang="tr-TR" b="1" dirty="0" smtClean="0">
                <a:solidFill>
                  <a:srgbClr val="CC0000"/>
                </a:solidFill>
                <a:latin typeface="Times New Roman" pitchFamily="18" charset="0"/>
              </a:rPr>
              <a:t>)</a:t>
            </a:r>
            <a:r>
              <a:rPr lang="tr-TR" dirty="0" smtClean="0">
                <a:latin typeface="Times New Roman" pitchFamily="18" charset="0"/>
              </a:rPr>
              <a:t> enfeksiyonlara neden olmaktadır</a:t>
            </a:r>
          </a:p>
          <a:p>
            <a:endParaRPr lang="tr-TR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5D1E89-0FA8-4DF3-8D92-FEF7D40C4B6F}" type="slidenum">
              <a:rPr lang="tr-TR"/>
              <a:pPr>
                <a:defRPr/>
              </a:pPr>
              <a:t>35</a:t>
            </a:fld>
            <a:endParaRPr lang="tr-TR"/>
          </a:p>
        </p:txBody>
      </p:sp>
      <p:sp>
        <p:nvSpPr>
          <p:cNvPr id="1229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tr-TR" sz="2800" b="1" smtClean="0">
                <a:solidFill>
                  <a:srgbClr val="000099"/>
                </a:solidFill>
                <a:latin typeface="Times New Roman" pitchFamily="18" charset="0"/>
              </a:rPr>
              <a:t>Biyolojik Etmenler</a:t>
            </a:r>
          </a:p>
        </p:txBody>
      </p:sp>
      <p:sp>
        <p:nvSpPr>
          <p:cNvPr id="12292" name="Rectangle 3"/>
          <p:cNvSpPr>
            <a:spLocks noGrp="1"/>
          </p:cNvSpPr>
          <p:nvPr>
            <p:ph type="body" idx="1"/>
          </p:nvPr>
        </p:nvSpPr>
        <p:spPr>
          <a:xfrm>
            <a:off x="684213" y="1628775"/>
            <a:ext cx="8459787" cy="4525963"/>
          </a:xfrm>
        </p:spPr>
        <p:txBody>
          <a:bodyPr/>
          <a:lstStyle/>
          <a:p>
            <a:pPr marL="363538" indent="-363538" eaLnBrk="1" hangingPunct="1">
              <a:buClr>
                <a:srgbClr val="CC0000"/>
              </a:buClr>
              <a:buSzPct val="120000"/>
              <a:buFontTx/>
              <a:buNone/>
            </a:pPr>
            <a:r>
              <a:rPr lang="tr-TR" sz="2400" smtClean="0">
                <a:latin typeface="Times New Roman" pitchFamily="18" charset="0"/>
              </a:rPr>
              <a:t>Enfeksiyon hastalığının meydana gelmesi için;</a:t>
            </a:r>
          </a:p>
          <a:p>
            <a:pPr marL="363538" indent="-363538" eaLnBrk="1" hangingPunct="1">
              <a:buClr>
                <a:srgbClr val="CC0000"/>
              </a:buClr>
              <a:buSzPct val="120000"/>
              <a:buFontTx/>
              <a:buNone/>
            </a:pPr>
            <a:endParaRPr lang="tr-TR" sz="2400" smtClean="0">
              <a:latin typeface="Times New Roman" pitchFamily="18" charset="0"/>
            </a:endParaRPr>
          </a:p>
          <a:p>
            <a:pPr marL="363538" indent="-363538" eaLnBrk="1" hangingPunct="1">
              <a:buClr>
                <a:srgbClr val="CC0000"/>
              </a:buClr>
              <a:buFontTx/>
              <a:buAutoNum type="arabicPeriod"/>
            </a:pPr>
            <a:r>
              <a:rPr lang="tr-TR" sz="2400" b="1" smtClean="0">
                <a:solidFill>
                  <a:srgbClr val="000099"/>
                </a:solidFill>
                <a:latin typeface="Times New Roman" pitchFamily="18" charset="0"/>
              </a:rPr>
              <a:t>Biyolojik etmen / etken</a:t>
            </a:r>
          </a:p>
          <a:p>
            <a:pPr marL="363538" indent="-363538" eaLnBrk="1" hangingPunct="1">
              <a:buClr>
                <a:srgbClr val="CC0000"/>
              </a:buClr>
              <a:buFontTx/>
              <a:buAutoNum type="arabicPeriod"/>
            </a:pPr>
            <a:endParaRPr lang="tr-TR" sz="2400" b="1" smtClean="0">
              <a:solidFill>
                <a:srgbClr val="000099"/>
              </a:solidFill>
              <a:latin typeface="Times New Roman" pitchFamily="18" charset="0"/>
            </a:endParaRPr>
          </a:p>
          <a:p>
            <a:pPr marL="363538" indent="-363538" eaLnBrk="1" hangingPunct="1">
              <a:buClr>
                <a:srgbClr val="CC0000"/>
              </a:buClr>
              <a:buFontTx/>
              <a:buAutoNum type="arabicPeriod"/>
            </a:pPr>
            <a:r>
              <a:rPr lang="tr-TR" sz="2400" b="1" smtClean="0">
                <a:latin typeface="Times New Roman" pitchFamily="18" charset="0"/>
              </a:rPr>
              <a:t>Duyarlı (Çalışan)</a:t>
            </a:r>
          </a:p>
          <a:p>
            <a:pPr marL="363538" indent="-363538" eaLnBrk="1" hangingPunct="1">
              <a:buClr>
                <a:srgbClr val="CC0000"/>
              </a:buClr>
              <a:buFontTx/>
              <a:buAutoNum type="arabicPeriod"/>
            </a:pPr>
            <a:endParaRPr lang="tr-TR" sz="2400" b="1" smtClean="0">
              <a:latin typeface="Times New Roman" pitchFamily="18" charset="0"/>
            </a:endParaRPr>
          </a:p>
          <a:p>
            <a:pPr marL="363538" indent="-363538" eaLnBrk="1" hangingPunct="1">
              <a:buClr>
                <a:srgbClr val="CC0000"/>
              </a:buClr>
              <a:buFontTx/>
              <a:buAutoNum type="arabicPeriod"/>
            </a:pPr>
            <a:r>
              <a:rPr lang="tr-TR" sz="2400" b="1" smtClean="0">
                <a:solidFill>
                  <a:srgbClr val="000099"/>
                </a:solidFill>
                <a:latin typeface="Times New Roman" pitchFamily="18" charset="0"/>
              </a:rPr>
              <a:t>Bulaşma</a:t>
            </a:r>
            <a:r>
              <a:rPr lang="tr-TR" sz="2400" smtClean="0">
                <a:solidFill>
                  <a:srgbClr val="000099"/>
                </a:solidFill>
                <a:latin typeface="Times New Roman" pitchFamily="18" charset="0"/>
              </a:rPr>
              <a:t> </a:t>
            </a:r>
            <a:r>
              <a:rPr lang="tr-TR" sz="2400" b="1" smtClean="0">
                <a:solidFill>
                  <a:srgbClr val="000099"/>
                </a:solidFill>
                <a:latin typeface="Times New Roman" pitchFamily="18" charset="0"/>
              </a:rPr>
              <a:t>yolu’</a:t>
            </a:r>
            <a:r>
              <a:rPr lang="tr-TR" sz="2400" smtClean="0">
                <a:latin typeface="Times New Roman" pitchFamily="18" charset="0"/>
              </a:rPr>
              <a:t>na gerek vardır</a:t>
            </a:r>
          </a:p>
          <a:p>
            <a:pPr marL="363538" indent="-363538" eaLnBrk="1" hangingPunct="1">
              <a:buClr>
                <a:srgbClr val="CC0000"/>
              </a:buClr>
              <a:buFontTx/>
              <a:buAutoNum type="arabicPeriod"/>
            </a:pPr>
            <a:endParaRPr lang="tr-TR" sz="2400" smtClean="0">
              <a:latin typeface="Times New Roman" pitchFamily="18" charset="0"/>
            </a:endParaRPr>
          </a:p>
          <a:p>
            <a:pPr marL="363538" indent="-363538" eaLnBrk="1" hangingPunct="1">
              <a:buClr>
                <a:srgbClr val="CC0000"/>
              </a:buClr>
              <a:buFontTx/>
              <a:buNone/>
            </a:pPr>
            <a:r>
              <a:rPr lang="tr-TR" sz="2400" smtClean="0">
                <a:latin typeface="Times New Roman" pitchFamily="18" charset="0"/>
              </a:rPr>
              <a:t> Bu </a:t>
            </a:r>
            <a:r>
              <a:rPr lang="tr-TR" sz="2400" b="1" smtClean="0">
                <a:solidFill>
                  <a:srgbClr val="006600"/>
                </a:solidFill>
                <a:latin typeface="Times New Roman" pitchFamily="18" charset="0"/>
              </a:rPr>
              <a:t>üçlü</a:t>
            </a:r>
            <a:r>
              <a:rPr lang="tr-TR" sz="2400" smtClean="0">
                <a:latin typeface="Times New Roman" pitchFamily="18" charset="0"/>
              </a:rPr>
              <a:t> etkileşime  </a:t>
            </a:r>
            <a:r>
              <a:rPr lang="tr-TR" sz="2800" b="1" smtClean="0">
                <a:solidFill>
                  <a:srgbClr val="CC0000"/>
                </a:solidFill>
                <a:latin typeface="Times New Roman" pitchFamily="18" charset="0"/>
              </a:rPr>
              <a:t>ENFEKSİYON ZİNCİRİ</a:t>
            </a:r>
            <a:r>
              <a:rPr lang="tr-TR" sz="2400" smtClean="0">
                <a:latin typeface="Times New Roman" pitchFamily="18" charset="0"/>
              </a:rPr>
              <a:t>  denmektedir</a:t>
            </a:r>
          </a:p>
          <a:p>
            <a:pPr marL="363538" indent="-363538" eaLnBrk="1" hangingPunct="1">
              <a:buClr>
                <a:srgbClr val="CC0000"/>
              </a:buClr>
              <a:buSzPct val="120000"/>
              <a:buFontTx/>
              <a:buChar char="•"/>
            </a:pPr>
            <a:endParaRPr lang="tr-TR" sz="2400" smtClean="0">
              <a:latin typeface="Times New Roman" pitchFamily="18" charset="0"/>
            </a:endParaRPr>
          </a:p>
          <a:p>
            <a:pPr marL="363538" indent="-363538" eaLnBrk="1" hangingPunct="1">
              <a:buClr>
                <a:srgbClr val="CC0000"/>
              </a:buClr>
              <a:buSzPct val="120000"/>
              <a:buFontTx/>
              <a:buChar char="•"/>
            </a:pPr>
            <a:endParaRPr lang="tr-TR" sz="2400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78" name="Rectangle 90"/>
          <p:cNvSpPr>
            <a:spLocks noChangeArrowheads="1"/>
          </p:cNvSpPr>
          <p:nvPr/>
        </p:nvSpPr>
        <p:spPr bwMode="auto">
          <a:xfrm rot="5400000">
            <a:off x="4514850" y="2343150"/>
            <a:ext cx="114300" cy="91440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tr-TR">
              <a:solidFill>
                <a:srgbClr val="000000"/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909185" y="6376921"/>
            <a:ext cx="2111990" cy="515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r"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tr-TR" b="1" noProof="1">
                <a:solidFill>
                  <a:srgbClr val="575757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50" endPos="85000" dist="29997" dir="5400000" sy="-100000" algn="bl" rotWithShape="0"/>
                </a:effectLst>
                <a:latin typeface="Calibri" pitchFamily="34" charset="0"/>
                <a:cs typeface="Calibri" pitchFamily="34" charset="0"/>
              </a:rPr>
              <a:t>İSTANBUL</a:t>
            </a:r>
            <a:r>
              <a:rPr lang="tr-TR" b="1" noProof="1">
                <a:solidFill>
                  <a:srgbClr val="C00000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50" endPos="85000" dist="29997" dir="5400000" sy="-100000" algn="bl" rotWithShape="0"/>
                </a:effectLst>
                <a:latin typeface="Calibri" pitchFamily="34" charset="0"/>
                <a:cs typeface="Calibri" pitchFamily="34" charset="0"/>
              </a:rPr>
              <a:t>UZMAN</a:t>
            </a:r>
            <a:endParaRPr lang="en-GB" b="1" dirty="0">
              <a:solidFill>
                <a:srgbClr val="C00000"/>
              </a:soli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50" endPos="85000" dist="29997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  <a:p>
            <a:pPr algn="r">
              <a:spcBef>
                <a:spcPct val="20000"/>
              </a:spcBef>
              <a:buFont typeface="Wingdings" pitchFamily="2" charset="2"/>
              <a:buNone/>
              <a:defRPr/>
            </a:pPr>
            <a:endParaRPr lang="en-GB" b="1" kern="0" dirty="0">
              <a:solidFill>
                <a:prstClr val="white">
                  <a:lumMod val="65000"/>
                </a:prstClr>
              </a:solidFill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  <a:reflection blurRad="6350" stA="55000" endA="50" endPos="85000" dist="29997" dir="5400000" sy="-100000" algn="bl" rotWithShape="0"/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gray">
          <a:xfrm>
            <a:off x="4464579" y="2028825"/>
            <a:ext cx="4442296" cy="8699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08000" tIns="108000" rIns="144000" bIns="72000"/>
          <a:lstStyle/>
          <a:p>
            <a:pPr>
              <a:lnSpc>
                <a:spcPct val="95000"/>
              </a:lnSpc>
              <a:spcAft>
                <a:spcPts val="0"/>
              </a:spcAft>
              <a:buClr>
                <a:srgbClr val="292929"/>
              </a:buClr>
              <a:defRPr/>
            </a:pPr>
            <a:r>
              <a:rPr lang="tr-TR" sz="2000" b="1" noProof="1">
                <a:solidFill>
                  <a:srgbClr val="575757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latin typeface="Calibri" pitchFamily="34" charset="0"/>
                <a:cs typeface="Calibri" pitchFamily="34" charset="0"/>
              </a:rPr>
              <a:t>BULAŞMA YOLU</a:t>
            </a:r>
          </a:p>
          <a:p>
            <a:pPr>
              <a:lnSpc>
                <a:spcPct val="95000"/>
              </a:lnSpc>
              <a:spcAft>
                <a:spcPts val="0"/>
              </a:spcAft>
              <a:buClr>
                <a:srgbClr val="292929"/>
              </a:buClr>
              <a:defRPr/>
            </a:pPr>
            <a:r>
              <a:rPr lang="tr-TR" sz="1400" noProof="1">
                <a:solidFill>
                  <a:srgbClr val="575757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latin typeface="Calibri" pitchFamily="34" charset="0"/>
                <a:cs typeface="Calibri" pitchFamily="34" charset="0"/>
              </a:rPr>
              <a:t>(Temas, Ortak Kullanılan Maddeler, Hava ve Vektörler)</a:t>
            </a:r>
            <a:endParaRPr lang="de-DE" sz="1400" noProof="1">
              <a:solidFill>
                <a:srgbClr val="575F57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gray">
          <a:xfrm>
            <a:off x="0" y="3156213"/>
            <a:ext cx="2061423" cy="8699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08000" tIns="108000" rIns="144000" bIns="72000"/>
          <a:lstStyle/>
          <a:p>
            <a:pPr algn="ctr">
              <a:lnSpc>
                <a:spcPct val="95000"/>
              </a:lnSpc>
              <a:spcAft>
                <a:spcPts val="0"/>
              </a:spcAft>
              <a:buClr>
                <a:srgbClr val="292929"/>
              </a:buClr>
              <a:defRPr/>
            </a:pPr>
            <a:r>
              <a:rPr lang="tr-TR" sz="2000" b="1" noProof="1">
                <a:solidFill>
                  <a:srgbClr val="575757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latin typeface="Calibri" pitchFamily="34" charset="0"/>
                <a:cs typeface="Calibri" pitchFamily="34" charset="0"/>
              </a:rPr>
              <a:t>KAYNAK-ETKEN</a:t>
            </a:r>
          </a:p>
          <a:p>
            <a:pPr algn="ctr">
              <a:lnSpc>
                <a:spcPct val="95000"/>
              </a:lnSpc>
              <a:spcAft>
                <a:spcPts val="0"/>
              </a:spcAft>
              <a:buClr>
                <a:srgbClr val="292929"/>
              </a:buClr>
              <a:defRPr/>
            </a:pPr>
            <a:r>
              <a:rPr lang="tr-TR" sz="1400" noProof="1">
                <a:solidFill>
                  <a:srgbClr val="575757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latin typeface="Calibri" pitchFamily="34" charset="0"/>
                <a:cs typeface="Calibri" pitchFamily="34" charset="0"/>
              </a:rPr>
              <a:t>(Patojenite - Virülans)</a:t>
            </a:r>
            <a:endParaRPr lang="de-DE" sz="1400" noProof="1">
              <a:solidFill>
                <a:srgbClr val="575F57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gray">
          <a:xfrm>
            <a:off x="7330524" y="4355036"/>
            <a:ext cx="1847850" cy="8699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08000" tIns="108000" rIns="144000" bIns="72000"/>
          <a:lstStyle/>
          <a:p>
            <a:pPr algn="ctr">
              <a:lnSpc>
                <a:spcPct val="95000"/>
              </a:lnSpc>
              <a:spcAft>
                <a:spcPts val="0"/>
              </a:spcAft>
              <a:buClr>
                <a:srgbClr val="292929"/>
              </a:buClr>
              <a:defRPr/>
            </a:pPr>
            <a:r>
              <a:rPr lang="tr-TR" sz="2000" b="1" noProof="1">
                <a:solidFill>
                  <a:srgbClr val="575757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latin typeface="Calibri" pitchFamily="34" charset="0"/>
                <a:cs typeface="Calibri" pitchFamily="34" charset="0"/>
              </a:rPr>
              <a:t>KONAK</a:t>
            </a:r>
          </a:p>
          <a:p>
            <a:pPr algn="ctr">
              <a:lnSpc>
                <a:spcPct val="95000"/>
              </a:lnSpc>
              <a:spcAft>
                <a:spcPts val="0"/>
              </a:spcAft>
              <a:buClr>
                <a:srgbClr val="292929"/>
              </a:buClr>
              <a:defRPr/>
            </a:pPr>
            <a:r>
              <a:rPr lang="tr-TR" sz="1400" noProof="1">
                <a:solidFill>
                  <a:srgbClr val="575757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latin typeface="Calibri" pitchFamily="34" charset="0"/>
                <a:cs typeface="Calibri" pitchFamily="34" charset="0"/>
              </a:rPr>
              <a:t>(Duyarlılık)</a:t>
            </a:r>
            <a:endParaRPr lang="de-DE" sz="1400" noProof="1">
              <a:solidFill>
                <a:srgbClr val="575F57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0" name="Gerade Verbindung 17"/>
          <p:cNvCxnSpPr/>
          <p:nvPr/>
        </p:nvCxnSpPr>
        <p:spPr>
          <a:xfrm>
            <a:off x="244475" y="3251200"/>
            <a:ext cx="195421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8"/>
          <p:cNvCxnSpPr/>
          <p:nvPr/>
        </p:nvCxnSpPr>
        <p:spPr>
          <a:xfrm>
            <a:off x="7292975" y="4445000"/>
            <a:ext cx="154463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20"/>
          <p:cNvCxnSpPr/>
          <p:nvPr/>
        </p:nvCxnSpPr>
        <p:spPr>
          <a:xfrm rot="5400000" flipH="1" flipV="1">
            <a:off x="4137025" y="2368550"/>
            <a:ext cx="75565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uppieren 44"/>
          <p:cNvGrpSpPr/>
          <p:nvPr/>
        </p:nvGrpSpPr>
        <p:grpSpPr>
          <a:xfrm>
            <a:off x="2198656" y="806831"/>
            <a:ext cx="4787981" cy="5162171"/>
            <a:chOff x="4937130" y="2033588"/>
            <a:chExt cx="2782887" cy="3000375"/>
          </a:xfrm>
          <a:solidFill>
            <a:schemeClr val="bg1">
              <a:lumMod val="65000"/>
            </a:schemeClr>
          </a:solidFill>
          <a:effectLst>
            <a:outerShdw blurRad="635000" dist="50800" dir="6720000" algn="ctr" rotWithShape="0">
              <a:srgbClr val="000000">
                <a:alpha val="80000"/>
              </a:srgbClr>
            </a:outerShdw>
          </a:effectLst>
          <a:scene3d>
            <a:camera prst="perspectiveFront" fov="5400000">
              <a:rot lat="18609801" lon="17965058" rev="3904819"/>
            </a:camera>
            <a:lightRig rig="threePt" dir="t"/>
          </a:scene3d>
        </p:grpSpPr>
        <p:sp>
          <p:nvSpPr>
            <p:cNvPr id="15" name="Freeform 50"/>
            <p:cNvSpPr>
              <a:spLocks/>
            </p:cNvSpPr>
            <p:nvPr/>
          </p:nvSpPr>
          <p:spPr bwMode="gray">
            <a:xfrm>
              <a:off x="4937130" y="2033588"/>
              <a:ext cx="1730375" cy="2087562"/>
            </a:xfrm>
            <a:custGeom>
              <a:avLst/>
              <a:gdLst>
                <a:gd name="T0" fmla="*/ 2147483647 w 365"/>
                <a:gd name="T1" fmla="*/ 1004079605 h 437"/>
                <a:gd name="T2" fmla="*/ 2147483647 w 365"/>
                <a:gd name="T3" fmla="*/ 502042191 h 437"/>
                <a:gd name="T4" fmla="*/ 2147483647 w 365"/>
                <a:gd name="T5" fmla="*/ 0 h 437"/>
                <a:gd name="T6" fmla="*/ 2147483647 w 365"/>
                <a:gd name="T7" fmla="*/ 981259729 h 437"/>
                <a:gd name="T8" fmla="*/ 0 w 365"/>
                <a:gd name="T9" fmla="*/ 2147483647 h 437"/>
                <a:gd name="T10" fmla="*/ 404547466 w 365"/>
                <a:gd name="T11" fmla="*/ 2147483647 h 437"/>
                <a:gd name="T12" fmla="*/ 898989068 w 365"/>
                <a:gd name="T13" fmla="*/ 2147483647 h 437"/>
                <a:gd name="T14" fmla="*/ 2147483647 w 365"/>
                <a:gd name="T15" fmla="*/ 2147483647 h 437"/>
                <a:gd name="T16" fmla="*/ 2147483647 w 365"/>
                <a:gd name="T17" fmla="*/ 2147483647 h 437"/>
                <a:gd name="T18" fmla="*/ 2147483647 w 365"/>
                <a:gd name="T19" fmla="*/ 2147483647 h 437"/>
                <a:gd name="T20" fmla="*/ 2147483647 w 365"/>
                <a:gd name="T21" fmla="*/ 2147483647 h 437"/>
                <a:gd name="T22" fmla="*/ 2147483647 w 365"/>
                <a:gd name="T23" fmla="*/ 2147483647 h 437"/>
                <a:gd name="T24" fmla="*/ 2147483647 w 365"/>
                <a:gd name="T25" fmla="*/ 2147483647 h 437"/>
                <a:gd name="T26" fmla="*/ 2147483647 w 365"/>
                <a:gd name="T27" fmla="*/ 2147483647 h 437"/>
                <a:gd name="T28" fmla="*/ 2147483647 w 365"/>
                <a:gd name="T29" fmla="*/ 1004079605 h 43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65"/>
                <a:gd name="T46" fmla="*/ 0 h 437"/>
                <a:gd name="T47" fmla="*/ 365 w 365"/>
                <a:gd name="T48" fmla="*/ 437 h 43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65" h="437">
                  <a:moveTo>
                    <a:pt x="322" y="44"/>
                  </a:moveTo>
                  <a:cubicBezTo>
                    <a:pt x="304" y="22"/>
                    <a:pt x="304" y="22"/>
                    <a:pt x="304" y="22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43"/>
                    <a:pt x="286" y="43"/>
                    <a:pt x="286" y="43"/>
                  </a:cubicBezTo>
                  <a:cubicBezTo>
                    <a:pt x="127" y="46"/>
                    <a:pt x="0" y="176"/>
                    <a:pt x="0" y="335"/>
                  </a:cubicBezTo>
                  <a:cubicBezTo>
                    <a:pt x="0" y="371"/>
                    <a:pt x="6" y="405"/>
                    <a:pt x="18" y="437"/>
                  </a:cubicBezTo>
                  <a:cubicBezTo>
                    <a:pt x="40" y="377"/>
                    <a:pt x="40" y="377"/>
                    <a:pt x="40" y="377"/>
                  </a:cubicBezTo>
                  <a:cubicBezTo>
                    <a:pt x="115" y="389"/>
                    <a:pt x="115" y="389"/>
                    <a:pt x="115" y="389"/>
                  </a:cubicBezTo>
                  <a:cubicBezTo>
                    <a:pt x="100" y="342"/>
                    <a:pt x="105" y="289"/>
                    <a:pt x="132" y="242"/>
                  </a:cubicBezTo>
                  <a:cubicBezTo>
                    <a:pt x="165" y="185"/>
                    <a:pt x="224" y="152"/>
                    <a:pt x="286" y="149"/>
                  </a:cubicBezTo>
                  <a:cubicBezTo>
                    <a:pt x="286" y="191"/>
                    <a:pt x="286" y="191"/>
                    <a:pt x="286" y="191"/>
                  </a:cubicBezTo>
                  <a:cubicBezTo>
                    <a:pt x="304" y="169"/>
                    <a:pt x="304" y="169"/>
                    <a:pt x="304" y="169"/>
                  </a:cubicBezTo>
                  <a:cubicBezTo>
                    <a:pt x="319" y="151"/>
                    <a:pt x="319" y="151"/>
                    <a:pt x="319" y="151"/>
                  </a:cubicBezTo>
                  <a:cubicBezTo>
                    <a:pt x="365" y="96"/>
                    <a:pt x="365" y="96"/>
                    <a:pt x="365" y="96"/>
                  </a:cubicBezTo>
                  <a:lnTo>
                    <a:pt x="322" y="44"/>
                  </a:lnTo>
                  <a:close/>
                </a:path>
              </a:pathLst>
            </a:custGeom>
            <a:solidFill>
              <a:srgbClr val="C00000"/>
            </a:solidFill>
            <a:ln w="0">
              <a:solidFill>
                <a:srgbClr val="FFFFFF"/>
              </a:solidFill>
              <a:round/>
              <a:headEnd/>
              <a:tailEnd/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127000" prstMaterial="matte">
              <a:bevelT w="0" h="0" prst="softRound"/>
              <a:bevelB w="0" h="0" prst="softRound"/>
              <a:contourClr>
                <a:schemeClr val="bg1"/>
              </a:contourClr>
            </a:sp3d>
          </p:spPr>
          <p:txBody>
            <a:bodyPr/>
            <a:lstStyle/>
            <a:p>
              <a:pPr>
                <a:defRPr/>
              </a:pPr>
              <a:endParaRPr lang="de-DE" noProof="1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endParaRPr>
            </a:p>
          </p:txBody>
        </p:sp>
        <p:sp>
          <p:nvSpPr>
            <p:cNvPr id="16" name="Freeform 51"/>
            <p:cNvSpPr>
              <a:spLocks/>
            </p:cNvSpPr>
            <p:nvPr/>
          </p:nvSpPr>
          <p:spPr bwMode="gray">
            <a:xfrm>
              <a:off x="4965705" y="3906838"/>
              <a:ext cx="2428874" cy="1127125"/>
            </a:xfrm>
            <a:custGeom>
              <a:avLst/>
              <a:gdLst>
                <a:gd name="T0" fmla="*/ 2147483647 w 512"/>
                <a:gd name="T1" fmla="*/ 2147483647 h 236"/>
                <a:gd name="T2" fmla="*/ 2147483647 w 512"/>
                <a:gd name="T3" fmla="*/ 1596682593 h 236"/>
                <a:gd name="T4" fmla="*/ 2147483647 w 512"/>
                <a:gd name="T5" fmla="*/ 2147483647 h 236"/>
                <a:gd name="T6" fmla="*/ 2147483647 w 512"/>
                <a:gd name="T7" fmla="*/ 958008541 h 236"/>
                <a:gd name="T8" fmla="*/ 2147483647 w 512"/>
                <a:gd name="T9" fmla="*/ 479004271 h 236"/>
                <a:gd name="T10" fmla="*/ 2147483647 w 512"/>
                <a:gd name="T11" fmla="*/ 364954533 h 236"/>
                <a:gd name="T12" fmla="*/ 2147483647 w 512"/>
                <a:gd name="T13" fmla="*/ 273714669 h 236"/>
                <a:gd name="T14" fmla="*/ 967697791 w 512"/>
                <a:gd name="T15" fmla="*/ 0 h 236"/>
                <a:gd name="T16" fmla="*/ 450091344 w 512"/>
                <a:gd name="T17" fmla="*/ 1459822909 h 236"/>
                <a:gd name="T18" fmla="*/ 225045672 w 512"/>
                <a:gd name="T19" fmla="*/ 2052876767 h 236"/>
                <a:gd name="T20" fmla="*/ 0 w 512"/>
                <a:gd name="T21" fmla="*/ 2147483647 h 236"/>
                <a:gd name="T22" fmla="*/ 810162552 w 512"/>
                <a:gd name="T23" fmla="*/ 2147483647 h 236"/>
                <a:gd name="T24" fmla="*/ 2147483647 w 512"/>
                <a:gd name="T25" fmla="*/ 2147483647 h 236"/>
                <a:gd name="T26" fmla="*/ 2147483647 w 512"/>
                <a:gd name="T27" fmla="*/ 2147483647 h 236"/>
                <a:gd name="T28" fmla="*/ 2147483647 w 512"/>
                <a:gd name="T29" fmla="*/ 2147483647 h 2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512"/>
                <a:gd name="T46" fmla="*/ 0 h 236"/>
                <a:gd name="T47" fmla="*/ 512 w 512"/>
                <a:gd name="T48" fmla="*/ 236 h 2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512" h="236">
                  <a:moveTo>
                    <a:pt x="449" y="141"/>
                  </a:moveTo>
                  <a:cubicBezTo>
                    <a:pt x="422" y="70"/>
                    <a:pt x="422" y="70"/>
                    <a:pt x="422" y="70"/>
                  </a:cubicBezTo>
                  <a:cubicBezTo>
                    <a:pt x="365" y="132"/>
                    <a:pt x="270" y="148"/>
                    <a:pt x="194" y="104"/>
                  </a:cubicBezTo>
                  <a:cubicBezTo>
                    <a:pt x="166" y="89"/>
                    <a:pt x="145" y="67"/>
                    <a:pt x="129" y="42"/>
                  </a:cubicBezTo>
                  <a:cubicBezTo>
                    <a:pt x="165" y="21"/>
                    <a:pt x="165" y="21"/>
                    <a:pt x="165" y="21"/>
                  </a:cubicBezTo>
                  <a:cubicBezTo>
                    <a:pt x="137" y="16"/>
                    <a:pt x="137" y="16"/>
                    <a:pt x="137" y="16"/>
                  </a:cubicBezTo>
                  <a:cubicBezTo>
                    <a:pt x="114" y="12"/>
                    <a:pt x="114" y="12"/>
                    <a:pt x="114" y="12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88" y="180"/>
                    <a:pt x="181" y="236"/>
                    <a:pt x="287" y="236"/>
                  </a:cubicBezTo>
                  <a:cubicBezTo>
                    <a:pt x="377" y="236"/>
                    <a:pt x="458" y="195"/>
                    <a:pt x="512" y="130"/>
                  </a:cubicBezTo>
                  <a:lnTo>
                    <a:pt x="449" y="141"/>
                  </a:lnTo>
                  <a:close/>
                </a:path>
              </a:pathLst>
            </a:custGeom>
            <a:solidFill>
              <a:srgbClr val="0061B2"/>
            </a:solidFill>
            <a:ln w="0">
              <a:solidFill>
                <a:srgbClr val="FFFFFF"/>
              </a:solidFill>
              <a:round/>
              <a:headEnd/>
              <a:tailEnd/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127000" prstMaterial="matte">
              <a:bevelT w="0" h="0" prst="softRound"/>
              <a:bevelB w="0" h="0" prst="softRound"/>
              <a:contourClr>
                <a:schemeClr val="bg1"/>
              </a:contourClr>
            </a:sp3d>
          </p:spPr>
          <p:txBody>
            <a:bodyPr/>
            <a:lstStyle/>
            <a:p>
              <a:pPr>
                <a:defRPr/>
              </a:pPr>
              <a:endParaRPr lang="de-DE" noProof="1">
                <a:solidFill>
                  <a:prstClr val="black"/>
                </a:solidFill>
              </a:endParaRPr>
            </a:p>
          </p:txBody>
        </p:sp>
        <p:sp>
          <p:nvSpPr>
            <p:cNvPr id="17" name="Freeform 52"/>
            <p:cNvSpPr>
              <a:spLocks/>
            </p:cNvSpPr>
            <p:nvPr/>
          </p:nvSpPr>
          <p:spPr bwMode="gray">
            <a:xfrm>
              <a:off x="6521455" y="2259013"/>
              <a:ext cx="1198562" cy="2244725"/>
            </a:xfrm>
            <a:custGeom>
              <a:avLst/>
              <a:gdLst>
                <a:gd name="T0" fmla="*/ 2147483647 w 252"/>
                <a:gd name="T1" fmla="*/ 2147483647 h 470"/>
                <a:gd name="T2" fmla="*/ 2147483647 w 252"/>
                <a:gd name="T3" fmla="*/ 2147483647 h 470"/>
                <a:gd name="T4" fmla="*/ 180973380 w 252"/>
                <a:gd name="T5" fmla="*/ 0 h 470"/>
                <a:gd name="T6" fmla="*/ 1108451094 w 252"/>
                <a:gd name="T7" fmla="*/ 1117705898 h 470"/>
                <a:gd name="T8" fmla="*/ 0 w 252"/>
                <a:gd name="T9" fmla="*/ 2147483647 h 470"/>
                <a:gd name="T10" fmla="*/ 1176312516 w 252"/>
                <a:gd name="T11" fmla="*/ 2147483647 h 470"/>
                <a:gd name="T12" fmla="*/ 2147483647 w 252"/>
                <a:gd name="T13" fmla="*/ 2147483647 h 470"/>
                <a:gd name="T14" fmla="*/ 1968062703 w 252"/>
                <a:gd name="T15" fmla="*/ 2147483647 h 470"/>
                <a:gd name="T16" fmla="*/ 2147483647 w 252"/>
                <a:gd name="T17" fmla="*/ 2147483647 h 470"/>
                <a:gd name="T18" fmla="*/ 2147483647 w 252"/>
                <a:gd name="T19" fmla="*/ 2147483647 h 470"/>
                <a:gd name="T20" fmla="*/ 2147483647 w 252"/>
                <a:gd name="T21" fmla="*/ 2147483647 h 470"/>
                <a:gd name="T22" fmla="*/ 2147483647 w 252"/>
                <a:gd name="T23" fmla="*/ 2147483647 h 470"/>
                <a:gd name="T24" fmla="*/ 2147483647 w 252"/>
                <a:gd name="T25" fmla="*/ 2147483647 h 470"/>
                <a:gd name="T26" fmla="*/ 2147483647 w 252"/>
                <a:gd name="T27" fmla="*/ 2147483647 h 470"/>
                <a:gd name="T28" fmla="*/ 2147483647 w 252"/>
                <a:gd name="T29" fmla="*/ 2147483647 h 47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52"/>
                <a:gd name="T46" fmla="*/ 0 h 470"/>
                <a:gd name="T47" fmla="*/ 252 w 252"/>
                <a:gd name="T48" fmla="*/ 470 h 47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52" h="470">
                  <a:moveTo>
                    <a:pt x="216" y="429"/>
                  </a:moveTo>
                  <a:cubicBezTo>
                    <a:pt x="238" y="387"/>
                    <a:pt x="251" y="339"/>
                    <a:pt x="251" y="288"/>
                  </a:cubicBezTo>
                  <a:cubicBezTo>
                    <a:pt x="251" y="144"/>
                    <a:pt x="146" y="23"/>
                    <a:pt x="8" y="0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18" y="111"/>
                    <a:pt x="35" y="118"/>
                    <a:pt x="52" y="127"/>
                  </a:cubicBezTo>
                  <a:cubicBezTo>
                    <a:pt x="139" y="177"/>
                    <a:pt x="170" y="287"/>
                    <a:pt x="123" y="375"/>
                  </a:cubicBezTo>
                  <a:cubicBezTo>
                    <a:pt x="87" y="354"/>
                    <a:pt x="87" y="354"/>
                    <a:pt x="87" y="354"/>
                  </a:cubicBezTo>
                  <a:cubicBezTo>
                    <a:pt x="97" y="381"/>
                    <a:pt x="97" y="381"/>
                    <a:pt x="97" y="381"/>
                  </a:cubicBezTo>
                  <a:cubicBezTo>
                    <a:pt x="105" y="403"/>
                    <a:pt x="105" y="403"/>
                    <a:pt x="105" y="403"/>
                  </a:cubicBezTo>
                  <a:cubicBezTo>
                    <a:pt x="130" y="470"/>
                    <a:pt x="130" y="470"/>
                    <a:pt x="130" y="470"/>
                  </a:cubicBezTo>
                  <a:cubicBezTo>
                    <a:pt x="197" y="459"/>
                    <a:pt x="197" y="459"/>
                    <a:pt x="197" y="459"/>
                  </a:cubicBezTo>
                  <a:cubicBezTo>
                    <a:pt x="224" y="454"/>
                    <a:pt x="224" y="454"/>
                    <a:pt x="224" y="454"/>
                  </a:cubicBezTo>
                  <a:cubicBezTo>
                    <a:pt x="252" y="450"/>
                    <a:pt x="252" y="450"/>
                    <a:pt x="252" y="450"/>
                  </a:cubicBezTo>
                  <a:lnTo>
                    <a:pt x="216" y="429"/>
                  </a:lnTo>
                  <a:close/>
                </a:path>
              </a:pathLst>
            </a:custGeom>
            <a:grpFill/>
            <a:ln w="0">
              <a:solidFill>
                <a:srgbClr val="FFFFFF"/>
              </a:solidFill>
              <a:round/>
              <a:headEnd/>
              <a:tailEnd/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127000" prstMaterial="matte">
              <a:bevelT w="0" h="0" prst="softRound"/>
              <a:bevelB w="0" h="0" prst="softRound"/>
              <a:contourClr>
                <a:schemeClr val="bg1"/>
              </a:contourClr>
            </a:sp3d>
          </p:spPr>
          <p:txBody>
            <a:bodyPr/>
            <a:lstStyle/>
            <a:p>
              <a:pPr>
                <a:defRPr/>
              </a:pPr>
              <a:endParaRPr lang="de-DE" noProof="1">
                <a:solidFill>
                  <a:prstClr val="black"/>
                </a:solidFill>
              </a:endParaRPr>
            </a:p>
          </p:txBody>
        </p:sp>
      </p:grpSp>
      <p:sp>
        <p:nvSpPr>
          <p:cNvPr id="18" name="Rectangle 31"/>
          <p:cNvSpPr txBox="1">
            <a:spLocks noChangeArrowheads="1"/>
          </p:cNvSpPr>
          <p:nvPr/>
        </p:nvSpPr>
        <p:spPr bwMode="gray">
          <a:xfrm>
            <a:off x="231797" y="411163"/>
            <a:ext cx="8816669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anchor="ctr"/>
          <a:lstStyle/>
          <a:p>
            <a:pPr eaLnBrk="0" hangingPunct="0">
              <a:lnSpc>
                <a:spcPct val="90000"/>
              </a:lnSpc>
              <a:defRPr/>
            </a:pPr>
            <a:r>
              <a:rPr lang="tr-TR" sz="3200" b="1" noProof="1">
                <a:solidFill>
                  <a:srgbClr val="575757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latin typeface="Calibri" pitchFamily="34" charset="0"/>
                <a:cs typeface="Calibri" pitchFamily="34" charset="0"/>
              </a:rPr>
              <a:t>ENFEKSİYON ZİNCİRİ</a:t>
            </a:r>
            <a:endParaRPr lang="en-GB" sz="3200" b="1" dirty="0">
              <a:solidFill>
                <a:srgbClr val="575757"/>
              </a:solidFill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9884" name="Resim 2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38625" y="555625"/>
            <a:ext cx="1928813" cy="192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85" name="Resim 1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32550" y="1406525"/>
            <a:ext cx="928688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86" name="Picture 2" descr="C:\Users\ahmet\Desktop\virus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61913" y="3854450"/>
            <a:ext cx="1455738" cy="1455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87" name="Picture 2" descr="D:\DOKTOR\9-ISTUZMAN\1-EĞİTİM KURUMU\1. İstanbuluzman\Z.Resim-İkon\virus_definitions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05000" y="1501775"/>
            <a:ext cx="962025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Freeform 12"/>
          <p:cNvSpPr>
            <a:spLocks/>
          </p:cNvSpPr>
          <p:nvPr/>
        </p:nvSpPr>
        <p:spPr bwMode="gray">
          <a:xfrm rot="19769801">
            <a:off x="534988" y="1770063"/>
            <a:ext cx="1466850" cy="1158875"/>
          </a:xfrm>
          <a:custGeom>
            <a:avLst/>
            <a:gdLst/>
            <a:ahLst/>
            <a:cxnLst>
              <a:cxn ang="0">
                <a:pos x="0" y="774"/>
              </a:cxn>
              <a:cxn ang="0">
                <a:pos x="2" y="770"/>
              </a:cxn>
              <a:cxn ang="0">
                <a:pos x="8" y="754"/>
              </a:cxn>
              <a:cxn ang="0">
                <a:pos x="16" y="730"/>
              </a:cxn>
              <a:cxn ang="0">
                <a:pos x="32" y="698"/>
              </a:cxn>
              <a:cxn ang="0">
                <a:pos x="50" y="660"/>
              </a:cxn>
              <a:cxn ang="0">
                <a:pos x="76" y="618"/>
              </a:cxn>
              <a:cxn ang="0">
                <a:pos x="106" y="574"/>
              </a:cxn>
              <a:cxn ang="0">
                <a:pos x="142" y="528"/>
              </a:cxn>
              <a:cxn ang="0">
                <a:pos x="186" y="482"/>
              </a:cxn>
              <a:cxn ang="0">
                <a:pos x="236" y="438"/>
              </a:cxn>
              <a:cxn ang="0">
                <a:pos x="294" y="398"/>
              </a:cxn>
              <a:cxn ang="0">
                <a:pos x="360" y="360"/>
              </a:cxn>
              <a:cxn ang="0">
                <a:pos x="426" y="332"/>
              </a:cxn>
              <a:cxn ang="0">
                <a:pos x="488" y="314"/>
              </a:cxn>
              <a:cxn ang="0">
                <a:pos x="544" y="304"/>
              </a:cxn>
              <a:cxn ang="0">
                <a:pos x="594" y="300"/>
              </a:cxn>
              <a:cxn ang="0">
                <a:pos x="638" y="300"/>
              </a:cxn>
              <a:cxn ang="0">
                <a:pos x="678" y="304"/>
              </a:cxn>
              <a:cxn ang="0">
                <a:pos x="710" y="312"/>
              </a:cxn>
              <a:cxn ang="0">
                <a:pos x="736" y="320"/>
              </a:cxn>
              <a:cxn ang="0">
                <a:pos x="754" y="326"/>
              </a:cxn>
              <a:cxn ang="0">
                <a:pos x="766" y="332"/>
              </a:cxn>
              <a:cxn ang="0">
                <a:pos x="770" y="334"/>
              </a:cxn>
              <a:cxn ang="0">
                <a:pos x="680" y="476"/>
              </a:cxn>
              <a:cxn ang="0">
                <a:pos x="982" y="370"/>
              </a:cxn>
              <a:cxn ang="0">
                <a:pos x="912" y="0"/>
              </a:cxn>
              <a:cxn ang="0">
                <a:pos x="854" y="150"/>
              </a:cxn>
              <a:cxn ang="0">
                <a:pos x="850" y="148"/>
              </a:cxn>
              <a:cxn ang="0">
                <a:pos x="838" y="142"/>
              </a:cxn>
              <a:cxn ang="0">
                <a:pos x="822" y="134"/>
              </a:cxn>
              <a:cxn ang="0">
                <a:pos x="798" y="126"/>
              </a:cxn>
              <a:cxn ang="0">
                <a:pos x="768" y="120"/>
              </a:cxn>
              <a:cxn ang="0">
                <a:pos x="732" y="114"/>
              </a:cxn>
              <a:cxn ang="0">
                <a:pos x="692" y="110"/>
              </a:cxn>
              <a:cxn ang="0">
                <a:pos x="646" y="110"/>
              </a:cxn>
              <a:cxn ang="0">
                <a:pos x="596" y="116"/>
              </a:cxn>
              <a:cxn ang="0">
                <a:pos x="540" y="126"/>
              </a:cxn>
              <a:cxn ang="0">
                <a:pos x="482" y="146"/>
              </a:cxn>
              <a:cxn ang="0">
                <a:pos x="422" y="172"/>
              </a:cxn>
              <a:cxn ang="0">
                <a:pos x="356" y="210"/>
              </a:cxn>
              <a:cxn ang="0">
                <a:pos x="290" y="258"/>
              </a:cxn>
              <a:cxn ang="0">
                <a:pos x="230" y="310"/>
              </a:cxn>
              <a:cxn ang="0">
                <a:pos x="178" y="364"/>
              </a:cxn>
              <a:cxn ang="0">
                <a:pos x="136" y="422"/>
              </a:cxn>
              <a:cxn ang="0">
                <a:pos x="100" y="480"/>
              </a:cxn>
              <a:cxn ang="0">
                <a:pos x="72" y="536"/>
              </a:cxn>
              <a:cxn ang="0">
                <a:pos x="48" y="590"/>
              </a:cxn>
              <a:cxn ang="0">
                <a:pos x="30" y="640"/>
              </a:cxn>
              <a:cxn ang="0">
                <a:pos x="18" y="684"/>
              </a:cxn>
              <a:cxn ang="0">
                <a:pos x="8" y="722"/>
              </a:cxn>
              <a:cxn ang="0">
                <a:pos x="4" y="750"/>
              </a:cxn>
              <a:cxn ang="0">
                <a:pos x="0" y="768"/>
              </a:cxn>
              <a:cxn ang="0">
                <a:pos x="0" y="774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chemeClr val="folHlink">
                  <a:gamma/>
                  <a:tint val="57647"/>
                  <a:invGamma/>
                  <a:alpha val="32001"/>
                </a:schemeClr>
              </a:gs>
              <a:gs pos="100000">
                <a:schemeClr val="folHlink"/>
              </a:gs>
            </a:gsLst>
            <a:lin ang="0" scaled="1"/>
          </a:gra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2" name="Freeform 12"/>
          <p:cNvSpPr>
            <a:spLocks/>
          </p:cNvSpPr>
          <p:nvPr/>
        </p:nvSpPr>
        <p:spPr bwMode="gray">
          <a:xfrm rot="943968">
            <a:off x="2868613" y="693738"/>
            <a:ext cx="1466850" cy="1157287"/>
          </a:xfrm>
          <a:custGeom>
            <a:avLst/>
            <a:gdLst/>
            <a:ahLst/>
            <a:cxnLst>
              <a:cxn ang="0">
                <a:pos x="0" y="774"/>
              </a:cxn>
              <a:cxn ang="0">
                <a:pos x="2" y="770"/>
              </a:cxn>
              <a:cxn ang="0">
                <a:pos x="8" y="754"/>
              </a:cxn>
              <a:cxn ang="0">
                <a:pos x="16" y="730"/>
              </a:cxn>
              <a:cxn ang="0">
                <a:pos x="32" y="698"/>
              </a:cxn>
              <a:cxn ang="0">
                <a:pos x="50" y="660"/>
              </a:cxn>
              <a:cxn ang="0">
                <a:pos x="76" y="618"/>
              </a:cxn>
              <a:cxn ang="0">
                <a:pos x="106" y="574"/>
              </a:cxn>
              <a:cxn ang="0">
                <a:pos x="142" y="528"/>
              </a:cxn>
              <a:cxn ang="0">
                <a:pos x="186" y="482"/>
              </a:cxn>
              <a:cxn ang="0">
                <a:pos x="236" y="438"/>
              </a:cxn>
              <a:cxn ang="0">
                <a:pos x="294" y="398"/>
              </a:cxn>
              <a:cxn ang="0">
                <a:pos x="360" y="360"/>
              </a:cxn>
              <a:cxn ang="0">
                <a:pos x="426" y="332"/>
              </a:cxn>
              <a:cxn ang="0">
                <a:pos x="488" y="314"/>
              </a:cxn>
              <a:cxn ang="0">
                <a:pos x="544" y="304"/>
              </a:cxn>
              <a:cxn ang="0">
                <a:pos x="594" y="300"/>
              </a:cxn>
              <a:cxn ang="0">
                <a:pos x="638" y="300"/>
              </a:cxn>
              <a:cxn ang="0">
                <a:pos x="678" y="304"/>
              </a:cxn>
              <a:cxn ang="0">
                <a:pos x="710" y="312"/>
              </a:cxn>
              <a:cxn ang="0">
                <a:pos x="736" y="320"/>
              </a:cxn>
              <a:cxn ang="0">
                <a:pos x="754" y="326"/>
              </a:cxn>
              <a:cxn ang="0">
                <a:pos x="766" y="332"/>
              </a:cxn>
              <a:cxn ang="0">
                <a:pos x="770" y="334"/>
              </a:cxn>
              <a:cxn ang="0">
                <a:pos x="680" y="476"/>
              </a:cxn>
              <a:cxn ang="0">
                <a:pos x="982" y="370"/>
              </a:cxn>
              <a:cxn ang="0">
                <a:pos x="912" y="0"/>
              </a:cxn>
              <a:cxn ang="0">
                <a:pos x="854" y="150"/>
              </a:cxn>
              <a:cxn ang="0">
                <a:pos x="850" y="148"/>
              </a:cxn>
              <a:cxn ang="0">
                <a:pos x="838" y="142"/>
              </a:cxn>
              <a:cxn ang="0">
                <a:pos x="822" y="134"/>
              </a:cxn>
              <a:cxn ang="0">
                <a:pos x="798" y="126"/>
              </a:cxn>
              <a:cxn ang="0">
                <a:pos x="768" y="120"/>
              </a:cxn>
              <a:cxn ang="0">
                <a:pos x="732" y="114"/>
              </a:cxn>
              <a:cxn ang="0">
                <a:pos x="692" y="110"/>
              </a:cxn>
              <a:cxn ang="0">
                <a:pos x="646" y="110"/>
              </a:cxn>
              <a:cxn ang="0">
                <a:pos x="596" y="116"/>
              </a:cxn>
              <a:cxn ang="0">
                <a:pos x="540" y="126"/>
              </a:cxn>
              <a:cxn ang="0">
                <a:pos x="482" y="146"/>
              </a:cxn>
              <a:cxn ang="0">
                <a:pos x="422" y="172"/>
              </a:cxn>
              <a:cxn ang="0">
                <a:pos x="356" y="210"/>
              </a:cxn>
              <a:cxn ang="0">
                <a:pos x="290" y="258"/>
              </a:cxn>
              <a:cxn ang="0">
                <a:pos x="230" y="310"/>
              </a:cxn>
              <a:cxn ang="0">
                <a:pos x="178" y="364"/>
              </a:cxn>
              <a:cxn ang="0">
                <a:pos x="136" y="422"/>
              </a:cxn>
              <a:cxn ang="0">
                <a:pos x="100" y="480"/>
              </a:cxn>
              <a:cxn ang="0">
                <a:pos x="72" y="536"/>
              </a:cxn>
              <a:cxn ang="0">
                <a:pos x="48" y="590"/>
              </a:cxn>
              <a:cxn ang="0">
                <a:pos x="30" y="640"/>
              </a:cxn>
              <a:cxn ang="0">
                <a:pos x="18" y="684"/>
              </a:cxn>
              <a:cxn ang="0">
                <a:pos x="8" y="722"/>
              </a:cxn>
              <a:cxn ang="0">
                <a:pos x="4" y="750"/>
              </a:cxn>
              <a:cxn ang="0">
                <a:pos x="0" y="768"/>
              </a:cxn>
              <a:cxn ang="0">
                <a:pos x="0" y="774"/>
              </a:cxn>
            </a:cxnLst>
            <a:rect l="0" t="0" r="r" b="b"/>
            <a:pathLst>
              <a:path w="982" h="774">
                <a:moveTo>
                  <a:pt x="0" y="774"/>
                </a:moveTo>
                <a:lnTo>
                  <a:pt x="2" y="770"/>
                </a:lnTo>
                <a:lnTo>
                  <a:pt x="8" y="754"/>
                </a:lnTo>
                <a:lnTo>
                  <a:pt x="16" y="730"/>
                </a:lnTo>
                <a:lnTo>
                  <a:pt x="32" y="698"/>
                </a:lnTo>
                <a:lnTo>
                  <a:pt x="50" y="660"/>
                </a:lnTo>
                <a:lnTo>
                  <a:pt x="76" y="618"/>
                </a:lnTo>
                <a:lnTo>
                  <a:pt x="106" y="574"/>
                </a:lnTo>
                <a:lnTo>
                  <a:pt x="142" y="528"/>
                </a:lnTo>
                <a:lnTo>
                  <a:pt x="186" y="482"/>
                </a:lnTo>
                <a:lnTo>
                  <a:pt x="236" y="438"/>
                </a:lnTo>
                <a:lnTo>
                  <a:pt x="294" y="398"/>
                </a:lnTo>
                <a:lnTo>
                  <a:pt x="360" y="360"/>
                </a:lnTo>
                <a:lnTo>
                  <a:pt x="426" y="332"/>
                </a:lnTo>
                <a:lnTo>
                  <a:pt x="488" y="314"/>
                </a:lnTo>
                <a:lnTo>
                  <a:pt x="544" y="304"/>
                </a:lnTo>
                <a:lnTo>
                  <a:pt x="594" y="300"/>
                </a:lnTo>
                <a:lnTo>
                  <a:pt x="638" y="300"/>
                </a:lnTo>
                <a:lnTo>
                  <a:pt x="678" y="304"/>
                </a:lnTo>
                <a:lnTo>
                  <a:pt x="710" y="312"/>
                </a:lnTo>
                <a:lnTo>
                  <a:pt x="736" y="320"/>
                </a:lnTo>
                <a:lnTo>
                  <a:pt x="754" y="326"/>
                </a:lnTo>
                <a:lnTo>
                  <a:pt x="766" y="332"/>
                </a:lnTo>
                <a:lnTo>
                  <a:pt x="770" y="334"/>
                </a:lnTo>
                <a:lnTo>
                  <a:pt x="680" y="476"/>
                </a:lnTo>
                <a:lnTo>
                  <a:pt x="982" y="370"/>
                </a:lnTo>
                <a:lnTo>
                  <a:pt x="912" y="0"/>
                </a:lnTo>
                <a:lnTo>
                  <a:pt x="854" y="150"/>
                </a:lnTo>
                <a:lnTo>
                  <a:pt x="850" y="148"/>
                </a:lnTo>
                <a:lnTo>
                  <a:pt x="838" y="142"/>
                </a:lnTo>
                <a:lnTo>
                  <a:pt x="822" y="134"/>
                </a:lnTo>
                <a:lnTo>
                  <a:pt x="798" y="126"/>
                </a:lnTo>
                <a:lnTo>
                  <a:pt x="768" y="120"/>
                </a:lnTo>
                <a:lnTo>
                  <a:pt x="732" y="114"/>
                </a:lnTo>
                <a:lnTo>
                  <a:pt x="692" y="110"/>
                </a:lnTo>
                <a:lnTo>
                  <a:pt x="646" y="110"/>
                </a:lnTo>
                <a:lnTo>
                  <a:pt x="596" y="116"/>
                </a:lnTo>
                <a:lnTo>
                  <a:pt x="540" y="126"/>
                </a:lnTo>
                <a:lnTo>
                  <a:pt x="482" y="146"/>
                </a:lnTo>
                <a:lnTo>
                  <a:pt x="422" y="172"/>
                </a:lnTo>
                <a:lnTo>
                  <a:pt x="356" y="210"/>
                </a:lnTo>
                <a:lnTo>
                  <a:pt x="290" y="258"/>
                </a:lnTo>
                <a:lnTo>
                  <a:pt x="230" y="310"/>
                </a:lnTo>
                <a:lnTo>
                  <a:pt x="178" y="364"/>
                </a:lnTo>
                <a:lnTo>
                  <a:pt x="136" y="422"/>
                </a:lnTo>
                <a:lnTo>
                  <a:pt x="100" y="480"/>
                </a:lnTo>
                <a:lnTo>
                  <a:pt x="72" y="536"/>
                </a:lnTo>
                <a:lnTo>
                  <a:pt x="48" y="590"/>
                </a:lnTo>
                <a:lnTo>
                  <a:pt x="30" y="640"/>
                </a:lnTo>
                <a:lnTo>
                  <a:pt x="18" y="684"/>
                </a:lnTo>
                <a:lnTo>
                  <a:pt x="8" y="722"/>
                </a:lnTo>
                <a:lnTo>
                  <a:pt x="4" y="750"/>
                </a:lnTo>
                <a:lnTo>
                  <a:pt x="0" y="768"/>
                </a:lnTo>
                <a:lnTo>
                  <a:pt x="0" y="774"/>
                </a:lnTo>
              </a:path>
            </a:pathLst>
          </a:custGeom>
          <a:gradFill rotWithShape="1">
            <a:gsLst>
              <a:gs pos="0">
                <a:schemeClr val="folHlink">
                  <a:gamma/>
                  <a:tint val="57647"/>
                  <a:invGamma/>
                  <a:alpha val="32001"/>
                </a:schemeClr>
              </a:gs>
              <a:gs pos="100000">
                <a:schemeClr val="folHlink"/>
              </a:gs>
            </a:gsLst>
            <a:lin ang="0" scaled="1"/>
          </a:gradFill>
          <a:ln w="12700">
            <a:noFill/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3" name="Rectangle 5"/>
          <p:cNvSpPr>
            <a:spLocks noChangeArrowheads="1"/>
          </p:cNvSpPr>
          <p:nvPr/>
        </p:nvSpPr>
        <p:spPr bwMode="gray">
          <a:xfrm>
            <a:off x="1393057" y="999941"/>
            <a:ext cx="2061423" cy="8699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08000" tIns="108000" rIns="144000" bIns="72000"/>
          <a:lstStyle/>
          <a:p>
            <a:pPr algn="ctr">
              <a:lnSpc>
                <a:spcPct val="95000"/>
              </a:lnSpc>
              <a:spcAft>
                <a:spcPts val="0"/>
              </a:spcAft>
              <a:buClr>
                <a:srgbClr val="292929"/>
              </a:buClr>
              <a:defRPr/>
            </a:pPr>
            <a:r>
              <a:rPr lang="tr-TR" sz="1400" noProof="1">
                <a:solidFill>
                  <a:srgbClr val="575757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latin typeface="Calibri" pitchFamily="34" charset="0"/>
                <a:cs typeface="Calibri" pitchFamily="34" charset="0"/>
              </a:rPr>
              <a:t>YENİ </a:t>
            </a:r>
          </a:p>
          <a:p>
            <a:pPr algn="ctr">
              <a:lnSpc>
                <a:spcPct val="95000"/>
              </a:lnSpc>
              <a:spcAft>
                <a:spcPts val="0"/>
              </a:spcAft>
              <a:buClr>
                <a:srgbClr val="292929"/>
              </a:buClr>
              <a:defRPr/>
            </a:pPr>
            <a:r>
              <a:rPr lang="tr-TR" sz="1400" noProof="1">
                <a:solidFill>
                  <a:srgbClr val="575757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latin typeface="Calibri" pitchFamily="34" charset="0"/>
                <a:cs typeface="Calibri" pitchFamily="34" charset="0"/>
              </a:rPr>
              <a:t>KONAKÇI</a:t>
            </a:r>
            <a:endParaRPr lang="de-DE" sz="1400" noProof="1">
              <a:solidFill>
                <a:srgbClr val="575F57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9891" name="Picture 3" descr="D:\DOKTOR\9-ISTUZMAN\1-EĞİTİM KURUMU\1. İstanbuluzman\Z.Resim-İkon\İçecek-Yiyecek\Donut_2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37300" y="804863"/>
            <a:ext cx="779463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92" name="Picture 5" descr="C:\Users\ahmet\Desktop\Hail_Heavy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358063" y="1000125"/>
            <a:ext cx="1168400" cy="116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93" name="Picture 6" descr="D:\DOKTOR\9-ISTUZMAN\1-EĞİTİM KURUMU\1. İstanbuluzman\Z.Resim-İkon\virus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404225" y="1744663"/>
            <a:ext cx="64293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94" name="Picture 7" descr="D:\DOKTOR\9-ISTUZMAN\1-EĞİTİM KURUMU\1. İstanbuluzman\Z.Resim-İkon\Meslekler\network_search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726238" y="4775200"/>
            <a:ext cx="1724025" cy="148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95" name="Picture 8" descr="D:\DOKTOR\9-ISTUZMAN\1-EĞİTİM KURUMU\1. İstanbuluzman\Z.Resim-İkon\Meslekler\CharlieandtheChocolateFactory2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738438" y="1397000"/>
            <a:ext cx="9525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96" name="Picture 2" descr="D:\DOKTOR\1-ISTANBULUZMAN\1-EĞİTİM KURUMU\1. İstanbuluzman\2-RESİMLER\Meslekler\african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384300" y="3924300"/>
            <a:ext cx="1301750" cy="130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Metin kutusu 27"/>
          <p:cNvSpPr txBox="1"/>
          <p:nvPr/>
        </p:nvSpPr>
        <p:spPr>
          <a:xfrm>
            <a:off x="4076700" y="3343275"/>
            <a:ext cx="1400175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tr-TR" sz="1600" b="1" i="1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ENFEKSİYON ZİNCİRİ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79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79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7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 eaLnBrk="1" hangingPunct="1"/>
            <a:r>
              <a:rPr lang="tr-TR" sz="2800" b="1" smtClean="0">
                <a:solidFill>
                  <a:srgbClr val="000099"/>
                </a:solidFill>
                <a:latin typeface="Times New Roman" pitchFamily="18" charset="0"/>
              </a:rPr>
              <a:t>Enfeksiyon Zinciri- </a:t>
            </a:r>
            <a:r>
              <a:rPr lang="tr-TR" sz="2800" b="1" smtClean="0">
                <a:solidFill>
                  <a:srgbClr val="CC0000"/>
                </a:solidFill>
                <a:latin typeface="Times New Roman" pitchFamily="18" charset="0"/>
              </a:rPr>
              <a:t>Etmen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1188" y="1628775"/>
            <a:ext cx="8532812" cy="46577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Char char="•"/>
            </a:pPr>
            <a:r>
              <a:rPr lang="tr-TR" sz="2400" smtClean="0">
                <a:latin typeface="Times New Roman" pitchFamily="18" charset="0"/>
              </a:rPr>
              <a:t>Biyolojik etmenin hastalık yapabilme yeteneği </a:t>
            </a:r>
            <a:r>
              <a:rPr lang="tr-TR" sz="2400" b="1" smtClean="0">
                <a:solidFill>
                  <a:srgbClr val="006600"/>
                </a:solidFill>
                <a:latin typeface="Times New Roman" pitchFamily="18" charset="0"/>
              </a:rPr>
              <a:t>patojenite </a:t>
            </a:r>
            <a:r>
              <a:rPr lang="tr-TR" sz="2400" b="1" smtClean="0">
                <a:solidFill>
                  <a:srgbClr val="000099"/>
                </a:solidFill>
                <a:latin typeface="Times New Roman" pitchFamily="18" charset="0"/>
              </a:rPr>
              <a:t>(primer atak hızı) </a:t>
            </a:r>
          </a:p>
          <a:p>
            <a:pPr eaLnBrk="1" hangingPunct="1">
              <a:lnSpc>
                <a:spcPct val="90000"/>
              </a:lnSpc>
              <a:buFont typeface="Arial" charset="0"/>
              <a:buNone/>
            </a:pPr>
            <a:endParaRPr lang="tr-TR" sz="2400" b="1" smtClean="0">
              <a:solidFill>
                <a:srgbClr val="000099"/>
              </a:solidFill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Char char="•"/>
            </a:pPr>
            <a:r>
              <a:rPr lang="tr-TR" sz="2400" smtClean="0">
                <a:latin typeface="Times New Roman" pitchFamily="18" charset="0"/>
              </a:rPr>
              <a:t>Etmenin meydana getirdiği hastalığın </a:t>
            </a:r>
            <a:r>
              <a:rPr lang="tr-TR" sz="2400" b="1" smtClean="0">
                <a:solidFill>
                  <a:srgbClr val="000099"/>
                </a:solidFill>
                <a:latin typeface="Times New Roman" pitchFamily="18" charset="0"/>
              </a:rPr>
              <a:t>şiddeti / düzeyi</a:t>
            </a:r>
            <a:r>
              <a:rPr lang="tr-TR" sz="2400" smtClean="0">
                <a:latin typeface="Times New Roman" pitchFamily="18" charset="0"/>
              </a:rPr>
              <a:t> </a:t>
            </a:r>
            <a:r>
              <a:rPr lang="tr-TR" sz="2400" b="1" smtClean="0">
                <a:solidFill>
                  <a:srgbClr val="CC0000"/>
                </a:solidFill>
                <a:latin typeface="Times New Roman" pitchFamily="18" charset="0"/>
              </a:rPr>
              <a:t>virülans</a:t>
            </a:r>
            <a:r>
              <a:rPr lang="tr-TR" sz="2400" smtClean="0">
                <a:solidFill>
                  <a:srgbClr val="CC0000"/>
                </a:solidFill>
                <a:latin typeface="Times New Roman" pitchFamily="18" charset="0"/>
              </a:rPr>
              <a:t> </a:t>
            </a:r>
            <a:r>
              <a:rPr lang="tr-TR" sz="2400" smtClean="0">
                <a:latin typeface="Times New Roman" pitchFamily="18" charset="0"/>
              </a:rPr>
              <a:t>olarak tanımlanmaktadır </a:t>
            </a:r>
            <a:r>
              <a:rPr lang="tr-TR" sz="2400" b="1" smtClean="0">
                <a:solidFill>
                  <a:srgbClr val="CC0000"/>
                </a:solidFill>
                <a:latin typeface="Times New Roman" pitchFamily="18" charset="0"/>
              </a:rPr>
              <a:t>(vaka/ölüm oranı,</a:t>
            </a:r>
            <a:r>
              <a:rPr lang="tr-TR" sz="2400" b="1" smtClean="0">
                <a:solidFill>
                  <a:srgbClr val="000099"/>
                </a:solidFill>
                <a:latin typeface="Times New Roman" pitchFamily="18" charset="0"/>
              </a:rPr>
              <a:t> </a:t>
            </a:r>
            <a:r>
              <a:rPr lang="tr-TR" sz="2400" b="1" smtClean="0">
                <a:latin typeface="Times New Roman" pitchFamily="18" charset="0"/>
              </a:rPr>
              <a:t>engelli/vaka oranı)</a:t>
            </a:r>
          </a:p>
          <a:p>
            <a:pPr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Char char="•"/>
            </a:pPr>
            <a:endParaRPr lang="tr-TR" sz="2400" b="1" smtClean="0">
              <a:solidFill>
                <a:srgbClr val="000099"/>
              </a:solidFill>
              <a:latin typeface="Times New Roman" pitchFamily="18" charset="0"/>
            </a:endParaRPr>
          </a:p>
          <a:p>
            <a:pPr eaLnBrk="1" hangingPunct="1">
              <a:buClr>
                <a:srgbClr val="CC0000"/>
              </a:buClr>
              <a:buSzPct val="120000"/>
              <a:buFontTx/>
              <a:buChar char="•"/>
            </a:pPr>
            <a:r>
              <a:rPr lang="tr-TR" sz="2400" smtClean="0">
                <a:latin typeface="Times New Roman" pitchFamily="18" charset="0"/>
              </a:rPr>
              <a:t>Sağlık hizmeti verilen birimlerde, </a:t>
            </a:r>
            <a:r>
              <a:rPr lang="tr-TR" sz="2400" b="1" smtClean="0">
                <a:solidFill>
                  <a:srgbClr val="006600"/>
                </a:solidFill>
                <a:latin typeface="Times New Roman" pitchFamily="18" charset="0"/>
              </a:rPr>
              <a:t>patojenite</a:t>
            </a:r>
            <a:r>
              <a:rPr lang="tr-TR" sz="2400" smtClean="0">
                <a:latin typeface="Times New Roman" pitchFamily="18" charset="0"/>
              </a:rPr>
              <a:t> ve </a:t>
            </a:r>
            <a:r>
              <a:rPr lang="tr-TR" sz="2400" b="1" smtClean="0">
                <a:solidFill>
                  <a:srgbClr val="CC0000"/>
                </a:solidFill>
                <a:latin typeface="Times New Roman" pitchFamily="18" charset="0"/>
              </a:rPr>
              <a:t>virülansı</a:t>
            </a:r>
            <a:r>
              <a:rPr lang="tr-TR" sz="2400" smtClean="0">
                <a:latin typeface="Times New Roman" pitchFamily="18" charset="0"/>
              </a:rPr>
              <a:t> yüksek, dirençli mikroorganizmalar, hastane enfeksiyonuna yol açmakta</a:t>
            </a:r>
          </a:p>
          <a:p>
            <a:pPr eaLnBrk="1" hangingPunct="1">
              <a:buClr>
                <a:srgbClr val="CC0000"/>
              </a:buClr>
              <a:buSzPct val="120000"/>
              <a:buFontTx/>
              <a:buChar char="•"/>
            </a:pPr>
            <a:endParaRPr lang="tr-TR" sz="2400" smtClean="0">
              <a:latin typeface="Times New Roman" pitchFamily="18" charset="0"/>
            </a:endParaRPr>
          </a:p>
          <a:p>
            <a:pPr eaLnBrk="1" hangingPunct="1">
              <a:buClr>
                <a:srgbClr val="CC0000"/>
              </a:buClr>
              <a:buSzPct val="120000"/>
              <a:buFontTx/>
              <a:buChar char="•"/>
            </a:pPr>
            <a:r>
              <a:rPr lang="tr-TR" sz="2400" smtClean="0">
                <a:latin typeface="Times New Roman" pitchFamily="18" charset="0"/>
              </a:rPr>
              <a:t>Hastalarla birlikte, sağlık çalışanlarını da tehdit etmektedir</a:t>
            </a:r>
            <a:r>
              <a:rPr lang="tr-TR" smtClean="0">
                <a:latin typeface="Times New Roman" pitchFamily="18" charset="0"/>
              </a:rPr>
              <a:t> </a:t>
            </a:r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1A4C2D-12C8-49EE-807A-964CD6E8010E}" type="slidenum">
              <a:rPr lang="tr-TR" smtClean="0"/>
              <a:pPr>
                <a:defRPr/>
              </a:pPr>
              <a:t>37</a:t>
            </a:fld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0EDDB5-8B6B-4559-B6A2-9EEC2571722D}" type="slidenum">
              <a:rPr lang="tr-TR"/>
              <a:pPr>
                <a:defRPr/>
              </a:pPr>
              <a:t>38</a:t>
            </a:fld>
            <a:endParaRPr lang="tr-TR"/>
          </a:p>
        </p:txBody>
      </p:sp>
      <p:sp>
        <p:nvSpPr>
          <p:cNvPr id="1433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tr-TR" sz="2800" b="1" smtClean="0">
                <a:solidFill>
                  <a:srgbClr val="000099"/>
                </a:solidFill>
                <a:latin typeface="Times New Roman" pitchFamily="18" charset="0"/>
              </a:rPr>
              <a:t>Enfeksiyon Zinciri- </a:t>
            </a:r>
            <a:r>
              <a:rPr lang="tr-TR" sz="2800" b="1" smtClean="0">
                <a:solidFill>
                  <a:srgbClr val="CC0000"/>
                </a:solidFill>
                <a:latin typeface="Times New Roman" pitchFamily="18" charset="0"/>
              </a:rPr>
              <a:t>Bulaşma Yolu</a:t>
            </a:r>
          </a:p>
        </p:txBody>
      </p:sp>
      <p:sp>
        <p:nvSpPr>
          <p:cNvPr id="14340" name="Rectangle 3"/>
          <p:cNvSpPr>
            <a:spLocks noGrp="1"/>
          </p:cNvSpPr>
          <p:nvPr>
            <p:ph type="body" idx="1"/>
          </p:nvPr>
        </p:nvSpPr>
        <p:spPr>
          <a:xfrm>
            <a:off x="539750" y="1268413"/>
            <a:ext cx="8434388" cy="5357812"/>
          </a:xfrm>
        </p:spPr>
        <p:txBody>
          <a:bodyPr/>
          <a:lstStyle/>
          <a:p>
            <a:pPr eaLnBrk="1" hangingPunct="1">
              <a:buClr>
                <a:srgbClr val="CC0000"/>
              </a:buClr>
              <a:buSzPct val="120000"/>
              <a:buFontTx/>
              <a:buChar char="•"/>
            </a:pPr>
            <a:r>
              <a:rPr lang="tr-TR" sz="2000" smtClean="0">
                <a:latin typeface="Times New Roman" pitchFamily="18" charset="0"/>
              </a:rPr>
              <a:t>Hava</a:t>
            </a:r>
          </a:p>
          <a:p>
            <a:pPr eaLnBrk="1" hangingPunct="1">
              <a:buClr>
                <a:srgbClr val="CC0000"/>
              </a:buClr>
              <a:buSzPct val="120000"/>
              <a:buFontTx/>
              <a:buChar char="•"/>
            </a:pPr>
            <a:endParaRPr lang="tr-TR" sz="2000" smtClean="0">
              <a:latin typeface="Times New Roman" pitchFamily="18" charset="0"/>
            </a:endParaRPr>
          </a:p>
          <a:p>
            <a:pPr eaLnBrk="1" hangingPunct="1">
              <a:buClr>
                <a:srgbClr val="CC0000"/>
              </a:buClr>
              <a:buSzPct val="120000"/>
              <a:buFontTx/>
              <a:buChar char="•"/>
            </a:pPr>
            <a:r>
              <a:rPr lang="tr-TR" sz="2000" smtClean="0">
                <a:latin typeface="Times New Roman" pitchFamily="18" charset="0"/>
              </a:rPr>
              <a:t>Kontamine aletlerle kesici, delici yaralanmalarla meydana gelen temas</a:t>
            </a:r>
          </a:p>
          <a:p>
            <a:pPr eaLnBrk="1" hangingPunct="1">
              <a:buClr>
                <a:srgbClr val="CC0000"/>
              </a:buClr>
              <a:buSzPct val="120000"/>
              <a:buFontTx/>
              <a:buChar char="•"/>
            </a:pPr>
            <a:endParaRPr lang="tr-TR" sz="2000" smtClean="0">
              <a:latin typeface="Times New Roman" pitchFamily="18" charset="0"/>
            </a:endParaRPr>
          </a:p>
          <a:p>
            <a:pPr eaLnBrk="1" hangingPunct="1">
              <a:buClr>
                <a:srgbClr val="CC0000"/>
              </a:buClr>
              <a:buSzPct val="120000"/>
              <a:buFontTx/>
              <a:buChar char="•"/>
            </a:pPr>
            <a:r>
              <a:rPr lang="tr-TR" sz="2000" smtClean="0">
                <a:latin typeface="Times New Roman" pitchFamily="18" charset="0"/>
              </a:rPr>
              <a:t>Ortak kullanılan giysi, araç ve gereçler</a:t>
            </a:r>
          </a:p>
          <a:p>
            <a:pPr eaLnBrk="1" hangingPunct="1">
              <a:buClr>
                <a:srgbClr val="CC0000"/>
              </a:buClr>
              <a:buSzPct val="120000"/>
              <a:buFontTx/>
              <a:buChar char="•"/>
            </a:pPr>
            <a:endParaRPr lang="tr-TR" sz="2000" smtClean="0">
              <a:latin typeface="Times New Roman" pitchFamily="18" charset="0"/>
            </a:endParaRPr>
          </a:p>
          <a:p>
            <a:pPr eaLnBrk="1" hangingPunct="1">
              <a:buClr>
                <a:srgbClr val="CC0000"/>
              </a:buClr>
              <a:buSzPct val="120000"/>
              <a:buFontTx/>
              <a:buChar char="•"/>
            </a:pPr>
            <a:r>
              <a:rPr lang="tr-TR" sz="2000" smtClean="0">
                <a:latin typeface="Times New Roman" pitchFamily="18" charset="0"/>
              </a:rPr>
              <a:t>Kontamine kan ve kan ürünleri ile temas ve</a:t>
            </a:r>
          </a:p>
          <a:p>
            <a:pPr eaLnBrk="1" hangingPunct="1">
              <a:buClr>
                <a:srgbClr val="CC0000"/>
              </a:buClr>
              <a:buSzPct val="120000"/>
              <a:buFontTx/>
              <a:buChar char="•"/>
            </a:pPr>
            <a:endParaRPr lang="tr-TR" sz="2000" smtClean="0">
              <a:latin typeface="Times New Roman" pitchFamily="18" charset="0"/>
            </a:endParaRPr>
          </a:p>
          <a:p>
            <a:pPr eaLnBrk="1" hangingPunct="1">
              <a:buClr>
                <a:srgbClr val="CC0000"/>
              </a:buClr>
              <a:buSzPct val="120000"/>
              <a:buFontTx/>
              <a:buChar char="•"/>
            </a:pPr>
            <a:r>
              <a:rPr lang="tr-TR" sz="2000" smtClean="0">
                <a:latin typeface="Times New Roman" pitchFamily="18" charset="0"/>
              </a:rPr>
              <a:t>Vektörlerle bulaşabilir</a:t>
            </a:r>
          </a:p>
          <a:p>
            <a:pPr eaLnBrk="1" hangingPunct="1">
              <a:buClr>
                <a:srgbClr val="CC0000"/>
              </a:buClr>
              <a:buSzPct val="120000"/>
              <a:buFontTx/>
              <a:buNone/>
            </a:pPr>
            <a:endParaRPr lang="tr-TR" sz="2000" smtClean="0">
              <a:latin typeface="Times New Roman" pitchFamily="18" charset="0"/>
            </a:endParaRPr>
          </a:p>
          <a:p>
            <a:pPr eaLnBrk="1" hangingPunct="1">
              <a:buFont typeface="Arial" charset="0"/>
              <a:buNone/>
            </a:pPr>
            <a:r>
              <a:rPr lang="tr-TR" sz="2000" smtClean="0">
                <a:solidFill>
                  <a:srgbClr val="CC0000"/>
                </a:solidFill>
                <a:latin typeface="Times New Roman" pitchFamily="18" charset="0"/>
              </a:rPr>
              <a:t>Çalışma ortamı, enfeksiyon zincirinin tüm halkalarını içermektedir</a:t>
            </a:r>
          </a:p>
          <a:p>
            <a:pPr eaLnBrk="1" hangingPunct="1">
              <a:buFont typeface="Arial" charset="0"/>
              <a:buNone/>
            </a:pPr>
            <a:r>
              <a:rPr lang="tr-TR" sz="2000" smtClean="0">
                <a:latin typeface="Times New Roman" pitchFamily="18" charset="0"/>
              </a:rPr>
              <a:t>	</a:t>
            </a:r>
            <a:r>
              <a:rPr lang="tr-TR" sz="2000" smtClean="0">
                <a:solidFill>
                  <a:srgbClr val="000099"/>
                </a:solidFill>
                <a:latin typeface="Times New Roman" pitchFamily="18" charset="0"/>
              </a:rPr>
              <a:t>-</a:t>
            </a:r>
            <a:r>
              <a:rPr lang="tr-TR" sz="2000" smtClean="0">
                <a:latin typeface="Times New Roman" pitchFamily="18" charset="0"/>
              </a:rPr>
              <a:t> </a:t>
            </a:r>
            <a:r>
              <a:rPr lang="tr-TR" sz="2000" smtClean="0">
                <a:solidFill>
                  <a:srgbClr val="000099"/>
                </a:solidFill>
                <a:latin typeface="Times New Roman" pitchFamily="18" charset="0"/>
              </a:rPr>
              <a:t>Ayaktan ve yataklı tedavi kurumları</a:t>
            </a:r>
          </a:p>
          <a:p>
            <a:pPr eaLnBrk="1" hangingPunct="1">
              <a:buFont typeface="Arial" charset="0"/>
              <a:buNone/>
            </a:pPr>
            <a:r>
              <a:rPr lang="tr-TR" sz="2000" smtClean="0">
                <a:latin typeface="Times New Roman" pitchFamily="18" charset="0"/>
              </a:rPr>
              <a:t>	- Tanı ve araştırma laboratuvarları, bu etmenlerin bulaşması için elverişli </a:t>
            </a:r>
          </a:p>
          <a:p>
            <a:pPr eaLnBrk="1" hangingPunct="1">
              <a:buFont typeface="Arial" charset="0"/>
              <a:buNone/>
            </a:pPr>
            <a:r>
              <a:rPr lang="tr-TR" sz="2000" smtClean="0">
                <a:latin typeface="Times New Roman" pitchFamily="18" charset="0"/>
              </a:rPr>
              <a:t>        ortamlardır</a:t>
            </a:r>
          </a:p>
          <a:p>
            <a:pPr eaLnBrk="1" hangingPunct="1">
              <a:buClr>
                <a:srgbClr val="CC0000"/>
              </a:buClr>
              <a:buSzPct val="120000"/>
              <a:buFontTx/>
              <a:buNone/>
            </a:pPr>
            <a:endParaRPr lang="tr-TR" sz="2000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50C8DB-BD4D-4B21-8BEE-185B899CD3A7}" type="slidenum">
              <a:rPr lang="tr-TR"/>
              <a:pPr>
                <a:defRPr/>
              </a:pPr>
              <a:t>39</a:t>
            </a:fld>
            <a:endParaRPr lang="tr-TR"/>
          </a:p>
        </p:txBody>
      </p:sp>
      <p:sp>
        <p:nvSpPr>
          <p:cNvPr id="1536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tr-TR" sz="2800" b="1" smtClean="0">
                <a:solidFill>
                  <a:srgbClr val="000099"/>
                </a:solidFill>
                <a:latin typeface="Times New Roman" pitchFamily="18" charset="0"/>
              </a:rPr>
              <a:t>Enfeksiyon Zinciri- </a:t>
            </a:r>
            <a:r>
              <a:rPr lang="tr-TR" sz="2800" b="1" smtClean="0">
                <a:solidFill>
                  <a:srgbClr val="CC0000"/>
                </a:solidFill>
                <a:latin typeface="Times New Roman" pitchFamily="18" charset="0"/>
              </a:rPr>
              <a:t>Duyarlı </a:t>
            </a:r>
            <a:r>
              <a:rPr lang="tr-TR" sz="2800" b="1" smtClean="0">
                <a:latin typeface="Times New Roman" pitchFamily="18" charset="0"/>
              </a:rPr>
              <a:t>(Çalışan)</a:t>
            </a:r>
          </a:p>
        </p:txBody>
      </p:sp>
      <p:sp>
        <p:nvSpPr>
          <p:cNvPr id="15364" name="Rectangle 3"/>
          <p:cNvSpPr>
            <a:spLocks noGrp="1"/>
          </p:cNvSpPr>
          <p:nvPr>
            <p:ph type="body" idx="1"/>
          </p:nvPr>
        </p:nvSpPr>
        <p:spPr>
          <a:xfrm>
            <a:off x="611188" y="1844675"/>
            <a:ext cx="8075612" cy="4281488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Char char="•"/>
            </a:pPr>
            <a:r>
              <a:rPr lang="tr-TR" sz="2400" smtClean="0">
                <a:latin typeface="Times New Roman" pitchFamily="18" charset="0"/>
              </a:rPr>
              <a:t>Enfeksiyon zincirinin son halkasıdır</a:t>
            </a:r>
          </a:p>
          <a:p>
            <a:pPr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Char char="•"/>
            </a:pPr>
            <a:endParaRPr lang="tr-TR" sz="2400" smtClean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Char char="•"/>
            </a:pPr>
            <a:r>
              <a:rPr lang="tr-TR" sz="2400" smtClean="0">
                <a:latin typeface="Times New Roman" pitchFamily="18" charset="0"/>
              </a:rPr>
              <a:t>Özgün olan ve olmayan kişisel savunma mekanizmalarının,</a:t>
            </a:r>
          </a:p>
          <a:p>
            <a:pPr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Char char="•"/>
            </a:pPr>
            <a:endParaRPr lang="tr-TR" sz="2400" smtClean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Char char="•"/>
            </a:pPr>
            <a:r>
              <a:rPr lang="tr-TR" sz="2400" smtClean="0">
                <a:latin typeface="Times New Roman" pitchFamily="18" charset="0"/>
              </a:rPr>
              <a:t>Ağır çalışma koşullarının yarattığı stres</a:t>
            </a:r>
          </a:p>
          <a:p>
            <a:pPr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Char char="•"/>
            </a:pPr>
            <a:endParaRPr lang="tr-TR" sz="2400" smtClean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Char char="•"/>
            </a:pPr>
            <a:r>
              <a:rPr lang="tr-TR" sz="2400" smtClean="0">
                <a:latin typeface="Times New Roman" pitchFamily="18" charset="0"/>
              </a:rPr>
              <a:t>Beslenme yetersizliği gibi nedenlerle yeterince işlev göremediği durumlarda, çalışanın enfeksiyon hastalıklarına olan duyarlılığı artmaktadır</a:t>
            </a:r>
            <a:r>
              <a:rPr lang="tr-TR" smtClean="0"/>
              <a:t/>
            </a:r>
            <a:br>
              <a:rPr lang="tr-TR" smtClean="0"/>
            </a:br>
            <a:endParaRPr lang="tr-T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5484" y="260648"/>
            <a:ext cx="7635586" cy="5976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E77748-AF86-42DC-A627-DF15A4CBC9EE}" type="slidenum">
              <a:rPr lang="tr-TR"/>
              <a:pPr>
                <a:defRPr/>
              </a:pPr>
              <a:t>40</a:t>
            </a:fld>
            <a:endParaRPr lang="tr-TR"/>
          </a:p>
        </p:txBody>
      </p:sp>
      <p:sp>
        <p:nvSpPr>
          <p:cNvPr id="16387" name="Rectangle 2"/>
          <p:cNvSpPr>
            <a:spLocks noGrp="1"/>
          </p:cNvSpPr>
          <p:nvPr>
            <p:ph type="title"/>
          </p:nvPr>
        </p:nvSpPr>
        <p:spPr>
          <a:xfrm>
            <a:off x="457200" y="404813"/>
            <a:ext cx="8229600" cy="1012825"/>
          </a:xfrm>
        </p:spPr>
        <p:txBody>
          <a:bodyPr/>
          <a:lstStyle/>
          <a:p>
            <a:pPr algn="l" eaLnBrk="1" hangingPunct="1"/>
            <a:r>
              <a:rPr lang="tr-TR" sz="2800" b="1" smtClean="0">
                <a:solidFill>
                  <a:srgbClr val="000099"/>
                </a:solidFill>
                <a:latin typeface="Times New Roman" pitchFamily="18" charset="0"/>
              </a:rPr>
              <a:t>Sağlık Çalışanlarında Görülen Biyolojik Etmenler</a:t>
            </a:r>
          </a:p>
        </p:txBody>
      </p:sp>
      <p:sp>
        <p:nvSpPr>
          <p:cNvPr id="16388" name="Rectangle 3"/>
          <p:cNvSpPr>
            <a:spLocks noGrp="1"/>
          </p:cNvSpPr>
          <p:nvPr>
            <p:ph type="body" idx="1"/>
          </p:nvPr>
        </p:nvSpPr>
        <p:spPr>
          <a:xfrm>
            <a:off x="611188" y="1628775"/>
            <a:ext cx="8532812" cy="4895850"/>
          </a:xfrm>
        </p:spPr>
        <p:txBody>
          <a:bodyPr/>
          <a:lstStyle/>
          <a:p>
            <a:pPr marL="363538" indent="-363538" eaLnBrk="1" hangingPunct="1">
              <a:buClr>
                <a:srgbClr val="CC0000"/>
              </a:buClr>
              <a:buSzPct val="120000"/>
              <a:buFontTx/>
              <a:buNone/>
            </a:pPr>
            <a:r>
              <a:rPr lang="tr-TR" sz="2400" smtClean="0">
                <a:solidFill>
                  <a:srgbClr val="CC0000"/>
                </a:solidFill>
                <a:latin typeface="Times New Roman" pitchFamily="18" charset="0"/>
              </a:rPr>
              <a:t>Bunlar;</a:t>
            </a:r>
          </a:p>
          <a:p>
            <a:pPr marL="363538" indent="-363538" eaLnBrk="1" hangingPunct="1">
              <a:buClr>
                <a:srgbClr val="CC0000"/>
              </a:buClr>
              <a:buSzPct val="120000"/>
              <a:buFontTx/>
              <a:buNone/>
            </a:pPr>
            <a:endParaRPr lang="tr-TR" sz="2400" smtClean="0">
              <a:solidFill>
                <a:srgbClr val="CC0000"/>
              </a:solidFill>
              <a:latin typeface="Times New Roman" pitchFamily="18" charset="0"/>
            </a:endParaRPr>
          </a:p>
          <a:p>
            <a:pPr marL="363538" indent="-363538" eaLnBrk="1" hangingPunct="1">
              <a:buClr>
                <a:srgbClr val="CC0000"/>
              </a:buClr>
              <a:buFontTx/>
              <a:buAutoNum type="arabicPeriod"/>
            </a:pPr>
            <a:r>
              <a:rPr lang="tr-TR" sz="2400" smtClean="0">
                <a:latin typeface="Times New Roman" pitchFamily="18" charset="0"/>
              </a:rPr>
              <a:t>Virüsler</a:t>
            </a:r>
          </a:p>
          <a:p>
            <a:pPr marL="363538" indent="-363538" eaLnBrk="1" hangingPunct="1">
              <a:buClr>
                <a:srgbClr val="CC0000"/>
              </a:buClr>
              <a:buFontTx/>
              <a:buAutoNum type="arabicPeriod"/>
            </a:pPr>
            <a:endParaRPr lang="tr-TR" sz="2400" smtClean="0">
              <a:latin typeface="Times New Roman" pitchFamily="18" charset="0"/>
            </a:endParaRPr>
          </a:p>
          <a:p>
            <a:pPr marL="363538" indent="-363538" eaLnBrk="1" hangingPunct="1">
              <a:buClr>
                <a:srgbClr val="CC0000"/>
              </a:buClr>
              <a:buFontTx/>
              <a:buAutoNum type="arabicPeriod"/>
            </a:pPr>
            <a:r>
              <a:rPr lang="tr-TR" sz="2400" smtClean="0">
                <a:latin typeface="Times New Roman" pitchFamily="18" charset="0"/>
              </a:rPr>
              <a:t>Bakteriler</a:t>
            </a:r>
          </a:p>
          <a:p>
            <a:pPr marL="363538" indent="-363538" eaLnBrk="1" hangingPunct="1">
              <a:buClr>
                <a:srgbClr val="CC0000"/>
              </a:buClr>
              <a:buFontTx/>
              <a:buAutoNum type="arabicPeriod"/>
            </a:pPr>
            <a:endParaRPr lang="tr-TR" sz="2400" smtClean="0">
              <a:latin typeface="Times New Roman" pitchFamily="18" charset="0"/>
            </a:endParaRPr>
          </a:p>
          <a:p>
            <a:pPr marL="363538" indent="-363538" eaLnBrk="1" hangingPunct="1">
              <a:buClr>
                <a:srgbClr val="CC0000"/>
              </a:buClr>
              <a:buFontTx/>
              <a:buAutoNum type="arabicPeriod"/>
            </a:pPr>
            <a:r>
              <a:rPr lang="tr-TR" sz="2400" smtClean="0">
                <a:latin typeface="Times New Roman" pitchFamily="18" charset="0"/>
              </a:rPr>
              <a:t>Parazitler</a:t>
            </a:r>
          </a:p>
          <a:p>
            <a:pPr marL="363538" indent="-363538" eaLnBrk="1" hangingPunct="1">
              <a:buClr>
                <a:srgbClr val="CC0000"/>
              </a:buClr>
              <a:buFontTx/>
              <a:buAutoNum type="arabicPeriod"/>
            </a:pPr>
            <a:endParaRPr lang="tr-TR" sz="2400" smtClean="0">
              <a:latin typeface="Times New Roman" pitchFamily="18" charset="0"/>
            </a:endParaRPr>
          </a:p>
          <a:p>
            <a:pPr marL="363538" indent="-363538" eaLnBrk="1" hangingPunct="1">
              <a:buClr>
                <a:srgbClr val="CC0000"/>
              </a:buClr>
              <a:buFontTx/>
              <a:buAutoNum type="arabicPeriod"/>
            </a:pPr>
            <a:r>
              <a:rPr lang="tr-TR" sz="2400" smtClean="0">
                <a:latin typeface="Times New Roman" pitchFamily="18" charset="0"/>
              </a:rPr>
              <a:t>Biyolojik toksinlerdir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5CFDDF-1133-47DC-A150-7706C973C453}" type="slidenum">
              <a:rPr lang="tr-TR"/>
              <a:pPr>
                <a:defRPr/>
              </a:pPr>
              <a:t>41</a:t>
            </a:fld>
            <a:endParaRPr lang="tr-TR"/>
          </a:p>
        </p:txBody>
      </p:sp>
      <p:sp>
        <p:nvSpPr>
          <p:cNvPr id="1741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tr-TR" sz="2800" b="1" smtClean="0">
                <a:solidFill>
                  <a:srgbClr val="000099"/>
                </a:solidFill>
                <a:latin typeface="Times New Roman" pitchFamily="18" charset="0"/>
              </a:rPr>
              <a:t>Sağlık Çalışanlarında Görülen Biyolojik Etmenler</a:t>
            </a:r>
          </a:p>
        </p:txBody>
      </p:sp>
      <p:sp>
        <p:nvSpPr>
          <p:cNvPr id="17412" name="Rectangle 3"/>
          <p:cNvSpPr>
            <a:spLocks noGrp="1"/>
          </p:cNvSpPr>
          <p:nvPr>
            <p:ph type="body" idx="1"/>
          </p:nvPr>
        </p:nvSpPr>
        <p:spPr>
          <a:xfrm>
            <a:off x="611188" y="1600200"/>
            <a:ext cx="8075612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None/>
            </a:pPr>
            <a:r>
              <a:rPr lang="tr-TR" sz="2600" b="1" smtClean="0">
                <a:solidFill>
                  <a:srgbClr val="CC0000"/>
                </a:solidFill>
                <a:latin typeface="Times New Roman" pitchFamily="18" charset="0"/>
              </a:rPr>
              <a:t>Sık görülen virüsler</a:t>
            </a:r>
            <a:r>
              <a:rPr lang="tr-TR" sz="2800" b="1" smtClean="0">
                <a:solidFill>
                  <a:srgbClr val="CC0000"/>
                </a:solidFill>
                <a:latin typeface="Times New Roman" pitchFamily="18" charset="0"/>
              </a:rPr>
              <a:t>;</a:t>
            </a:r>
          </a:p>
          <a:p>
            <a:pPr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None/>
            </a:pPr>
            <a:endParaRPr lang="tr-TR" sz="2800" b="1" smtClean="0">
              <a:solidFill>
                <a:srgbClr val="CC0000"/>
              </a:solidFill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Char char="•"/>
            </a:pPr>
            <a:r>
              <a:rPr lang="tr-TR" sz="2400" smtClean="0">
                <a:latin typeface="Times New Roman" pitchFamily="18" charset="0"/>
              </a:rPr>
              <a:t>Hepatit virüsleri </a:t>
            </a:r>
            <a:r>
              <a:rPr lang="tr-TR" sz="2400" smtClean="0">
                <a:solidFill>
                  <a:srgbClr val="000099"/>
                </a:solidFill>
                <a:latin typeface="Times New Roman" pitchFamily="18" charset="0"/>
              </a:rPr>
              <a:t>(Karaciğerin enfeksiyonu)</a:t>
            </a:r>
          </a:p>
          <a:p>
            <a:pPr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Char char="•"/>
            </a:pPr>
            <a:endParaRPr lang="tr-TR" sz="2400" smtClean="0">
              <a:solidFill>
                <a:srgbClr val="000099"/>
              </a:solidFill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Char char="•"/>
            </a:pPr>
            <a:r>
              <a:rPr lang="tr-TR" sz="2400" smtClean="0">
                <a:latin typeface="Times New Roman" pitchFamily="18" charset="0"/>
              </a:rPr>
              <a:t>İnsan immun yetmezlik </a:t>
            </a:r>
          </a:p>
          <a:p>
            <a:pPr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None/>
            </a:pPr>
            <a:r>
              <a:rPr lang="tr-TR" sz="2400" smtClean="0">
                <a:latin typeface="Times New Roman" pitchFamily="18" charset="0"/>
              </a:rPr>
              <a:t>     virüsü-HIV </a:t>
            </a:r>
            <a:r>
              <a:rPr lang="tr-TR" sz="2400" smtClean="0">
                <a:solidFill>
                  <a:srgbClr val="000099"/>
                </a:solidFill>
                <a:latin typeface="Times New Roman" pitchFamily="18" charset="0"/>
              </a:rPr>
              <a:t>(AIDS)</a:t>
            </a:r>
          </a:p>
          <a:p>
            <a:pPr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Char char="•"/>
            </a:pPr>
            <a:endParaRPr lang="tr-TR" sz="2400" smtClean="0">
              <a:solidFill>
                <a:srgbClr val="000099"/>
              </a:solidFill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Char char="•"/>
            </a:pPr>
            <a:r>
              <a:rPr lang="tr-TR" sz="2400" smtClean="0">
                <a:latin typeface="Times New Roman" pitchFamily="18" charset="0"/>
              </a:rPr>
              <a:t>İnfluenza</a:t>
            </a:r>
            <a:r>
              <a:rPr lang="tr-TR" sz="2400" smtClean="0">
                <a:solidFill>
                  <a:srgbClr val="000099"/>
                </a:solidFill>
                <a:latin typeface="Times New Roman" pitchFamily="18" charset="0"/>
              </a:rPr>
              <a:t> (Grip) </a:t>
            </a:r>
          </a:p>
          <a:p>
            <a:pPr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Char char="•"/>
            </a:pPr>
            <a:endParaRPr lang="tr-TR" sz="2400" smtClean="0">
              <a:solidFill>
                <a:srgbClr val="000099"/>
              </a:solidFill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Char char="•"/>
            </a:pPr>
            <a:r>
              <a:rPr lang="tr-TR" sz="2400" smtClean="0">
                <a:latin typeface="Times New Roman" pitchFamily="18" charset="0"/>
              </a:rPr>
              <a:t>Solunum yolu ile bulaşan diğer virüsler </a:t>
            </a:r>
            <a:r>
              <a:rPr lang="tr-TR" sz="2400" smtClean="0">
                <a:solidFill>
                  <a:srgbClr val="000099"/>
                </a:solidFill>
                <a:latin typeface="Times New Roman" pitchFamily="18" charset="0"/>
              </a:rPr>
              <a:t>(Kızamık, kızamıkçık, kabakulak, suçiçeği)</a:t>
            </a:r>
          </a:p>
        </p:txBody>
      </p:sp>
      <p:pic>
        <p:nvPicPr>
          <p:cNvPr id="17413" name="Picture 5" descr="ANd9GcRtopvd564T9SgEBCdKo_Oa-_gYan93U2sX6kNVbK-vcsZJiiuz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3800" y="3141663"/>
            <a:ext cx="3744913" cy="181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FF2473-9086-4979-B089-C4D166DB45B8}" type="slidenum">
              <a:rPr lang="tr-TR"/>
              <a:pPr>
                <a:defRPr/>
              </a:pPr>
              <a:t>42</a:t>
            </a:fld>
            <a:endParaRPr lang="tr-TR"/>
          </a:p>
        </p:txBody>
      </p:sp>
      <p:sp>
        <p:nvSpPr>
          <p:cNvPr id="1843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tr-TR" sz="2800" b="1" smtClean="0">
                <a:solidFill>
                  <a:srgbClr val="000099"/>
                </a:solidFill>
                <a:latin typeface="Times New Roman" pitchFamily="18" charset="0"/>
              </a:rPr>
              <a:t>Sağlık Çalışanlarında Görülen Biyolojik Etmenler</a:t>
            </a:r>
          </a:p>
        </p:txBody>
      </p:sp>
      <p:sp>
        <p:nvSpPr>
          <p:cNvPr id="18436" name="Rectangle 3"/>
          <p:cNvSpPr>
            <a:spLocks noGrp="1"/>
          </p:cNvSpPr>
          <p:nvPr>
            <p:ph type="body" idx="1"/>
          </p:nvPr>
        </p:nvSpPr>
        <p:spPr>
          <a:xfrm>
            <a:off x="611188" y="1600200"/>
            <a:ext cx="8532812" cy="4997450"/>
          </a:xfrm>
        </p:spPr>
        <p:txBody>
          <a:bodyPr/>
          <a:lstStyle/>
          <a:p>
            <a:pPr eaLnBrk="1" hangingPunct="1">
              <a:buClr>
                <a:srgbClr val="CC0000"/>
              </a:buClr>
              <a:buSzPct val="120000"/>
              <a:buFontTx/>
              <a:buNone/>
            </a:pPr>
            <a:r>
              <a:rPr lang="tr-TR" sz="2400" b="1" smtClean="0">
                <a:solidFill>
                  <a:srgbClr val="CC0000"/>
                </a:solidFill>
                <a:latin typeface="Times New Roman" pitchFamily="18" charset="0"/>
              </a:rPr>
              <a:t>Sık görülen bakteriler;</a:t>
            </a:r>
          </a:p>
          <a:p>
            <a:pPr eaLnBrk="1" hangingPunct="1">
              <a:buClr>
                <a:srgbClr val="CC0000"/>
              </a:buClr>
              <a:buSzPct val="120000"/>
              <a:buFontTx/>
              <a:buNone/>
            </a:pPr>
            <a:endParaRPr lang="tr-TR" sz="2400" b="1" smtClean="0">
              <a:solidFill>
                <a:srgbClr val="CC0000"/>
              </a:solidFill>
              <a:latin typeface="Times New Roman" pitchFamily="18" charset="0"/>
            </a:endParaRPr>
          </a:p>
          <a:p>
            <a:pPr eaLnBrk="1" hangingPunct="1">
              <a:buClr>
                <a:srgbClr val="CC0000"/>
              </a:buClr>
              <a:buSzPct val="120000"/>
              <a:buFontTx/>
              <a:buChar char="•"/>
            </a:pPr>
            <a:r>
              <a:rPr lang="tr-TR" sz="2400" smtClean="0">
                <a:latin typeface="Times New Roman" pitchFamily="18" charset="0"/>
              </a:rPr>
              <a:t>Tüberküloz</a:t>
            </a:r>
            <a:r>
              <a:rPr lang="tr-TR" sz="2400" smtClean="0">
                <a:solidFill>
                  <a:srgbClr val="000099"/>
                </a:solidFill>
                <a:latin typeface="Times New Roman" pitchFamily="18" charset="0"/>
              </a:rPr>
              <a:t> (Verem)</a:t>
            </a:r>
            <a:r>
              <a:rPr lang="tr-TR" sz="2400" smtClean="0">
                <a:latin typeface="Times New Roman" pitchFamily="18" charset="0"/>
              </a:rPr>
              <a:t> </a:t>
            </a:r>
            <a:endParaRPr lang="tr-TR" sz="2400" smtClean="0">
              <a:solidFill>
                <a:srgbClr val="000099"/>
              </a:solidFill>
              <a:latin typeface="Times New Roman" pitchFamily="18" charset="0"/>
            </a:endParaRPr>
          </a:p>
          <a:p>
            <a:pPr eaLnBrk="1" hangingPunct="1">
              <a:buClr>
                <a:srgbClr val="CC0000"/>
              </a:buClr>
              <a:buSzPct val="120000"/>
              <a:buFontTx/>
              <a:buChar char="•"/>
            </a:pPr>
            <a:endParaRPr lang="tr-TR" sz="2400" smtClean="0">
              <a:solidFill>
                <a:srgbClr val="000099"/>
              </a:solidFill>
              <a:latin typeface="Times New Roman" pitchFamily="18" charset="0"/>
            </a:endParaRPr>
          </a:p>
          <a:p>
            <a:pPr eaLnBrk="1" hangingPunct="1">
              <a:buClr>
                <a:srgbClr val="CC0000"/>
              </a:buClr>
              <a:buSzPct val="120000"/>
              <a:buFontTx/>
              <a:buChar char="•"/>
            </a:pPr>
            <a:r>
              <a:rPr lang="tr-TR" sz="2400" smtClean="0">
                <a:latin typeface="Times New Roman" pitchFamily="18" charset="0"/>
              </a:rPr>
              <a:t>Salmonella</a:t>
            </a:r>
            <a:r>
              <a:rPr lang="tr-TR" sz="2400" smtClean="0">
                <a:solidFill>
                  <a:srgbClr val="000099"/>
                </a:solidFill>
                <a:latin typeface="Times New Roman" pitchFamily="18" charset="0"/>
              </a:rPr>
              <a:t> (Tifo)</a:t>
            </a:r>
          </a:p>
          <a:p>
            <a:pPr eaLnBrk="1" hangingPunct="1">
              <a:buClr>
                <a:srgbClr val="CC0000"/>
              </a:buClr>
              <a:buSzPct val="120000"/>
              <a:buFontTx/>
              <a:buChar char="•"/>
            </a:pPr>
            <a:endParaRPr lang="tr-TR" sz="2400" smtClean="0">
              <a:solidFill>
                <a:srgbClr val="000099"/>
              </a:solidFill>
              <a:latin typeface="Times New Roman" pitchFamily="18" charset="0"/>
            </a:endParaRPr>
          </a:p>
          <a:p>
            <a:pPr eaLnBrk="1" hangingPunct="1">
              <a:buClr>
                <a:srgbClr val="CC0000"/>
              </a:buClr>
              <a:buSzPct val="120000"/>
              <a:buFontTx/>
              <a:buChar char="•"/>
            </a:pPr>
            <a:r>
              <a:rPr lang="tr-TR" sz="2400" smtClean="0">
                <a:latin typeface="Times New Roman" pitchFamily="18" charset="0"/>
              </a:rPr>
              <a:t>Menengokok </a:t>
            </a:r>
            <a:r>
              <a:rPr lang="tr-TR" sz="2400" smtClean="0">
                <a:solidFill>
                  <a:srgbClr val="000099"/>
                </a:solidFill>
                <a:latin typeface="Times New Roman" pitchFamily="18" charset="0"/>
              </a:rPr>
              <a:t>(Menenjit)</a:t>
            </a:r>
          </a:p>
          <a:p>
            <a:pPr eaLnBrk="1" hangingPunct="1">
              <a:buClr>
                <a:srgbClr val="CC0000"/>
              </a:buClr>
              <a:buSzPct val="120000"/>
              <a:buFontTx/>
              <a:buChar char="•"/>
            </a:pPr>
            <a:endParaRPr lang="tr-TR" sz="2400" smtClean="0">
              <a:solidFill>
                <a:srgbClr val="000099"/>
              </a:solidFill>
              <a:latin typeface="Times New Roman" pitchFamily="18" charset="0"/>
            </a:endParaRPr>
          </a:p>
          <a:p>
            <a:pPr eaLnBrk="1" hangingPunct="1">
              <a:buClr>
                <a:srgbClr val="CC0000"/>
              </a:buClr>
              <a:buSzPct val="120000"/>
              <a:buFontTx/>
              <a:buChar char="•"/>
            </a:pPr>
            <a:r>
              <a:rPr lang="tr-TR" sz="2400" smtClean="0">
                <a:latin typeface="Times New Roman" pitchFamily="18" charset="0"/>
              </a:rPr>
              <a:t>Shigella (</a:t>
            </a:r>
            <a:r>
              <a:rPr lang="tr-TR" sz="2400" smtClean="0">
                <a:solidFill>
                  <a:srgbClr val="000099"/>
                </a:solidFill>
                <a:latin typeface="Times New Roman" pitchFamily="18" charset="0"/>
              </a:rPr>
              <a:t>Dizanteri-İshal)</a:t>
            </a:r>
          </a:p>
          <a:p>
            <a:pPr eaLnBrk="1" hangingPunct="1">
              <a:buClr>
                <a:srgbClr val="CC0000"/>
              </a:buClr>
              <a:buSzPct val="120000"/>
              <a:buFontTx/>
              <a:buChar char="•"/>
            </a:pPr>
            <a:endParaRPr lang="tr-TR" sz="2400" smtClean="0">
              <a:solidFill>
                <a:srgbClr val="000099"/>
              </a:solidFill>
              <a:latin typeface="Times New Roman" pitchFamily="18" charset="0"/>
            </a:endParaRPr>
          </a:p>
          <a:p>
            <a:pPr eaLnBrk="1" hangingPunct="1">
              <a:buClr>
                <a:srgbClr val="CC0000"/>
              </a:buClr>
              <a:buSzPct val="120000"/>
              <a:buFontTx/>
              <a:buChar char="•"/>
            </a:pPr>
            <a:endParaRPr lang="tr-TR" sz="2400" smtClean="0">
              <a:latin typeface="Times New Roman" pitchFamily="18" charset="0"/>
            </a:endParaRPr>
          </a:p>
          <a:p>
            <a:pPr eaLnBrk="1" hangingPunct="1">
              <a:buClr>
                <a:srgbClr val="CC0000"/>
              </a:buClr>
              <a:buSzPct val="120000"/>
              <a:buFontTx/>
              <a:buChar char="•"/>
            </a:pPr>
            <a:endParaRPr lang="tr-TR" sz="2400" smtClean="0">
              <a:solidFill>
                <a:srgbClr val="000099"/>
              </a:solidFill>
              <a:latin typeface="Times New Roman" pitchFamily="18" charset="0"/>
            </a:endParaRPr>
          </a:p>
          <a:p>
            <a:pPr eaLnBrk="1" hangingPunct="1">
              <a:buClr>
                <a:srgbClr val="CC0000"/>
              </a:buClr>
              <a:buSzPct val="120000"/>
              <a:buFontTx/>
              <a:buNone/>
            </a:pPr>
            <a:endParaRPr lang="tr-TR" sz="2400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141797-6D41-456F-952E-0D73BB106966}" type="slidenum">
              <a:rPr lang="tr-TR"/>
              <a:pPr>
                <a:defRPr/>
              </a:pPr>
              <a:t>43</a:t>
            </a:fld>
            <a:endParaRPr lang="tr-TR"/>
          </a:p>
        </p:txBody>
      </p:sp>
      <p:sp>
        <p:nvSpPr>
          <p:cNvPr id="19459" name="Rectangle 2"/>
          <p:cNvSpPr>
            <a:spLocks noGrp="1"/>
          </p:cNvSpPr>
          <p:nvPr>
            <p:ph type="title"/>
          </p:nvPr>
        </p:nvSpPr>
        <p:spPr>
          <a:xfrm>
            <a:off x="250825" y="274638"/>
            <a:ext cx="8435975" cy="1143000"/>
          </a:xfrm>
        </p:spPr>
        <p:txBody>
          <a:bodyPr/>
          <a:lstStyle/>
          <a:p>
            <a:pPr algn="l" eaLnBrk="1" hangingPunct="1"/>
            <a:r>
              <a:rPr lang="tr-TR" sz="2800" b="1" smtClean="0">
                <a:solidFill>
                  <a:srgbClr val="000099"/>
                </a:solidFill>
                <a:latin typeface="Times New Roman" pitchFamily="18" charset="0"/>
              </a:rPr>
              <a:t>Sağlık Çalışanlarında Görülen Biyolojik Etmenler</a:t>
            </a:r>
          </a:p>
        </p:txBody>
      </p:sp>
      <p:sp>
        <p:nvSpPr>
          <p:cNvPr id="19460" name="Rectangle 3"/>
          <p:cNvSpPr>
            <a:spLocks noGrp="1"/>
          </p:cNvSpPr>
          <p:nvPr>
            <p:ph type="body" idx="1"/>
          </p:nvPr>
        </p:nvSpPr>
        <p:spPr>
          <a:xfrm>
            <a:off x="468313" y="1557338"/>
            <a:ext cx="8675687" cy="5040312"/>
          </a:xfrm>
        </p:spPr>
        <p:txBody>
          <a:bodyPr/>
          <a:lstStyle/>
          <a:p>
            <a:pPr eaLnBrk="1" hangingPunct="1">
              <a:buClr>
                <a:srgbClr val="CC0000"/>
              </a:buClr>
              <a:buSzPct val="120000"/>
              <a:buFontTx/>
              <a:buNone/>
            </a:pPr>
            <a:r>
              <a:rPr lang="tr-TR" sz="2400" b="1" smtClean="0">
                <a:solidFill>
                  <a:srgbClr val="CC0000"/>
                </a:solidFill>
                <a:latin typeface="Times New Roman" pitchFamily="18" charset="0"/>
              </a:rPr>
              <a:t>En çok risk altında olanlar;</a:t>
            </a:r>
          </a:p>
          <a:p>
            <a:pPr eaLnBrk="1" hangingPunct="1">
              <a:buClr>
                <a:srgbClr val="CC0000"/>
              </a:buClr>
              <a:buSzPct val="120000"/>
              <a:buFontTx/>
              <a:buNone/>
            </a:pPr>
            <a:endParaRPr lang="tr-TR" sz="2400" b="1" smtClean="0">
              <a:solidFill>
                <a:srgbClr val="CC0000"/>
              </a:solidFill>
              <a:latin typeface="Times New Roman" pitchFamily="18" charset="0"/>
            </a:endParaRPr>
          </a:p>
          <a:p>
            <a:pPr eaLnBrk="1" hangingPunct="1">
              <a:buClr>
                <a:srgbClr val="CC0000"/>
              </a:buClr>
              <a:buSzPct val="120000"/>
              <a:buFontTx/>
              <a:buChar char="•"/>
            </a:pPr>
            <a:r>
              <a:rPr lang="tr-TR" sz="2400" smtClean="0">
                <a:latin typeface="Times New Roman" pitchFamily="18" charset="0"/>
              </a:rPr>
              <a:t>Enfeksiyon, cerrahi, patoloji, kan bankası, hemodiyaliz bölümünde çalışanlar</a:t>
            </a:r>
          </a:p>
          <a:p>
            <a:pPr eaLnBrk="1" hangingPunct="1">
              <a:buClr>
                <a:srgbClr val="CC0000"/>
              </a:buClr>
              <a:buSzPct val="120000"/>
              <a:buFontTx/>
              <a:buChar char="•"/>
            </a:pPr>
            <a:endParaRPr lang="tr-TR" sz="2400" smtClean="0">
              <a:latin typeface="Times New Roman" pitchFamily="18" charset="0"/>
            </a:endParaRPr>
          </a:p>
          <a:p>
            <a:pPr eaLnBrk="1" hangingPunct="1">
              <a:buClr>
                <a:srgbClr val="CC0000"/>
              </a:buClr>
              <a:buSzPct val="120000"/>
              <a:buFontTx/>
              <a:buChar char="•"/>
            </a:pPr>
            <a:r>
              <a:rPr lang="tr-TR" sz="2400" smtClean="0">
                <a:latin typeface="Times New Roman" pitchFamily="18" charset="0"/>
              </a:rPr>
              <a:t>Birinci basamak sağlık kuruluşlarında </a:t>
            </a:r>
            <a:r>
              <a:rPr lang="tr-TR" sz="2400" smtClean="0">
                <a:solidFill>
                  <a:srgbClr val="000099"/>
                </a:solidFill>
                <a:latin typeface="Times New Roman" pitchFamily="18" charset="0"/>
              </a:rPr>
              <a:t>(ASM, TSM)</a:t>
            </a:r>
            <a:r>
              <a:rPr lang="tr-TR" sz="2400" smtClean="0">
                <a:latin typeface="Times New Roman" pitchFamily="18" charset="0"/>
              </a:rPr>
              <a:t> çalışanlar</a:t>
            </a:r>
          </a:p>
          <a:p>
            <a:pPr eaLnBrk="1" hangingPunct="1">
              <a:buClr>
                <a:srgbClr val="CC0000"/>
              </a:buClr>
              <a:buSzPct val="120000"/>
              <a:buFontTx/>
              <a:buChar char="•"/>
            </a:pPr>
            <a:endParaRPr lang="tr-TR" sz="2400" smtClean="0">
              <a:latin typeface="Times New Roman" pitchFamily="18" charset="0"/>
            </a:endParaRPr>
          </a:p>
          <a:p>
            <a:pPr eaLnBrk="1" hangingPunct="1">
              <a:buClr>
                <a:srgbClr val="CC0000"/>
              </a:buClr>
              <a:buSzPct val="120000"/>
              <a:buFontTx/>
              <a:buChar char="•"/>
            </a:pPr>
            <a:r>
              <a:rPr lang="tr-TR" sz="2400" smtClean="0">
                <a:latin typeface="Times New Roman" pitchFamily="18" charset="0"/>
              </a:rPr>
              <a:t>Diş hekimleri</a:t>
            </a:r>
          </a:p>
          <a:p>
            <a:pPr eaLnBrk="1" hangingPunct="1">
              <a:buClr>
                <a:srgbClr val="CC0000"/>
              </a:buClr>
              <a:buSzPct val="120000"/>
              <a:buFontTx/>
              <a:buChar char="•"/>
            </a:pPr>
            <a:endParaRPr lang="tr-TR" sz="2400" smtClean="0">
              <a:latin typeface="Times New Roman" pitchFamily="18" charset="0"/>
            </a:endParaRPr>
          </a:p>
          <a:p>
            <a:pPr eaLnBrk="1" hangingPunct="1">
              <a:buClr>
                <a:srgbClr val="CC0000"/>
              </a:buClr>
              <a:buSzPct val="120000"/>
              <a:buFontTx/>
              <a:buChar char="•"/>
            </a:pPr>
            <a:r>
              <a:rPr lang="tr-TR" sz="2400" smtClean="0">
                <a:latin typeface="Times New Roman" pitchFamily="18" charset="0"/>
              </a:rPr>
              <a:t>Yaşlı bakım yurtları, bebek ve çocuk bakımevinde çalışanlar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9EC4ED-3577-4012-A528-79C0B53131CE}" type="slidenum">
              <a:rPr lang="tr-TR"/>
              <a:pPr>
                <a:defRPr/>
              </a:pPr>
              <a:t>44</a:t>
            </a:fld>
            <a:endParaRPr lang="tr-TR"/>
          </a:p>
        </p:txBody>
      </p:sp>
      <p:sp>
        <p:nvSpPr>
          <p:cNvPr id="20483" name="Rectangle 2"/>
          <p:cNvSpPr>
            <a:spLocks noGrp="1"/>
          </p:cNvSpPr>
          <p:nvPr>
            <p:ph type="title"/>
          </p:nvPr>
        </p:nvSpPr>
        <p:spPr>
          <a:xfrm>
            <a:off x="323850" y="274638"/>
            <a:ext cx="8362950" cy="1143000"/>
          </a:xfrm>
        </p:spPr>
        <p:txBody>
          <a:bodyPr/>
          <a:lstStyle/>
          <a:p>
            <a:pPr eaLnBrk="1" hangingPunct="1"/>
            <a:r>
              <a:rPr lang="tr-TR" sz="2800" b="1" smtClean="0">
                <a:solidFill>
                  <a:srgbClr val="000099"/>
                </a:solidFill>
                <a:latin typeface="Times New Roman" pitchFamily="18" charset="0"/>
              </a:rPr>
              <a:t>Sağlık Çalışanlarında Görülen Biyolojik Etmenler</a:t>
            </a:r>
          </a:p>
        </p:txBody>
      </p:sp>
      <p:sp>
        <p:nvSpPr>
          <p:cNvPr id="20484" name="Rectangle 3"/>
          <p:cNvSpPr>
            <a:spLocks noGrp="1"/>
          </p:cNvSpPr>
          <p:nvPr>
            <p:ph type="body" idx="1"/>
          </p:nvPr>
        </p:nvSpPr>
        <p:spPr>
          <a:xfrm>
            <a:off x="684213" y="1412875"/>
            <a:ext cx="8459787" cy="504031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None/>
            </a:pPr>
            <a:r>
              <a:rPr lang="tr-TR" sz="2400" b="1" smtClean="0">
                <a:solidFill>
                  <a:srgbClr val="CC0000"/>
                </a:solidFill>
                <a:latin typeface="Times New Roman" pitchFamily="18" charset="0"/>
              </a:rPr>
              <a:t>Biyolojik etmenler nedeniyle en sık görülen hastalık;</a:t>
            </a:r>
          </a:p>
          <a:p>
            <a:pPr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None/>
            </a:pPr>
            <a:endParaRPr lang="tr-TR" sz="2400" b="1" smtClean="0">
              <a:solidFill>
                <a:srgbClr val="CC0000"/>
              </a:solidFill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Char char="•"/>
            </a:pPr>
            <a:r>
              <a:rPr lang="tr-TR" sz="2400" smtClean="0">
                <a:latin typeface="Times New Roman" pitchFamily="18" charset="0"/>
              </a:rPr>
              <a:t>Hepatit B enfeksiyonudur</a:t>
            </a:r>
          </a:p>
          <a:p>
            <a:pPr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Char char="•"/>
            </a:pPr>
            <a:endParaRPr lang="tr-TR" sz="2400" smtClean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Char char="•"/>
            </a:pPr>
            <a:r>
              <a:rPr lang="tr-TR" sz="2400" smtClean="0">
                <a:latin typeface="Times New Roman" pitchFamily="18" charset="0"/>
              </a:rPr>
              <a:t>Enfeksiyon etkeni, </a:t>
            </a:r>
            <a:r>
              <a:rPr lang="tr-TR" sz="2400" smtClean="0">
                <a:solidFill>
                  <a:srgbClr val="000099"/>
                </a:solidFill>
                <a:latin typeface="Times New Roman" pitchFamily="18" charset="0"/>
              </a:rPr>
              <a:t>enfekte kan</a:t>
            </a:r>
            <a:r>
              <a:rPr lang="tr-TR" sz="2400" smtClean="0">
                <a:latin typeface="Times New Roman" pitchFamily="18" charset="0"/>
              </a:rPr>
              <a:t> ve </a:t>
            </a:r>
            <a:r>
              <a:rPr lang="tr-TR" sz="2400" smtClean="0">
                <a:solidFill>
                  <a:srgbClr val="000099"/>
                </a:solidFill>
                <a:latin typeface="Times New Roman" pitchFamily="18" charset="0"/>
              </a:rPr>
              <a:t>kan ürünleri </a:t>
            </a:r>
            <a:r>
              <a:rPr lang="tr-TR" sz="2400" smtClean="0">
                <a:latin typeface="Times New Roman" pitchFamily="18" charset="0"/>
              </a:rPr>
              <a:t>ile </a:t>
            </a:r>
          </a:p>
          <a:p>
            <a:pPr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Char char="•"/>
            </a:pPr>
            <a:endParaRPr lang="tr-TR" sz="2400" smtClean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Char char="•"/>
            </a:pPr>
            <a:r>
              <a:rPr lang="tr-TR" sz="2400" smtClean="0">
                <a:solidFill>
                  <a:srgbClr val="000099"/>
                </a:solidFill>
                <a:latin typeface="Times New Roman" pitchFamily="18" charset="0"/>
              </a:rPr>
              <a:t>Enfekte iğne</a:t>
            </a:r>
            <a:r>
              <a:rPr lang="tr-TR" sz="2400" smtClean="0">
                <a:latin typeface="Times New Roman" pitchFamily="18" charset="0"/>
              </a:rPr>
              <a:t> veya </a:t>
            </a:r>
            <a:r>
              <a:rPr lang="tr-TR" sz="2400" smtClean="0">
                <a:solidFill>
                  <a:srgbClr val="CC0000"/>
                </a:solidFill>
                <a:latin typeface="Times New Roman" pitchFamily="18" charset="0"/>
              </a:rPr>
              <a:t>kesici aletle</a:t>
            </a:r>
            <a:r>
              <a:rPr lang="tr-TR" sz="2400" smtClean="0">
                <a:latin typeface="Times New Roman" pitchFamily="18" charset="0"/>
              </a:rPr>
              <a:t> yaralanma sonucu alınmaktadır</a:t>
            </a:r>
          </a:p>
          <a:p>
            <a:pPr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Char char="•"/>
            </a:pPr>
            <a:endParaRPr lang="tr-TR" sz="2400" smtClean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Char char="•"/>
            </a:pPr>
            <a:r>
              <a:rPr lang="tr-TR" sz="2400" smtClean="0">
                <a:latin typeface="Times New Roman" pitchFamily="18" charset="0"/>
              </a:rPr>
              <a:t>Enfekte olanların % 5 - 10’unda enfeksiyon </a:t>
            </a:r>
            <a:r>
              <a:rPr lang="tr-TR" sz="2400" b="1" smtClean="0">
                <a:solidFill>
                  <a:srgbClr val="CC0000"/>
                </a:solidFill>
                <a:latin typeface="Times New Roman" pitchFamily="18" charset="0"/>
              </a:rPr>
              <a:t>kronikleşmekte</a:t>
            </a:r>
          </a:p>
          <a:p>
            <a:pPr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Char char="•"/>
            </a:pPr>
            <a:endParaRPr lang="tr-TR" sz="2400" b="1" smtClean="0">
              <a:solidFill>
                <a:srgbClr val="CC0000"/>
              </a:solidFill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Char char="•"/>
            </a:pPr>
            <a:r>
              <a:rPr lang="tr-TR" sz="2400" smtClean="0">
                <a:latin typeface="Times New Roman" pitchFamily="18" charset="0"/>
              </a:rPr>
              <a:t>Kronik taşıyıcıların da % 30’unda kronik aktif hepatit gelişmektedir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BE1225-638A-47E9-9674-A7303F9D00DF}" type="slidenum">
              <a:rPr lang="tr-TR"/>
              <a:pPr>
                <a:defRPr/>
              </a:pPr>
              <a:t>45</a:t>
            </a:fld>
            <a:endParaRPr lang="tr-TR"/>
          </a:p>
        </p:txBody>
      </p:sp>
      <p:sp>
        <p:nvSpPr>
          <p:cNvPr id="2150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tr-TR" sz="2800" b="1" smtClean="0">
                <a:solidFill>
                  <a:srgbClr val="000099"/>
                </a:solidFill>
                <a:latin typeface="Times New Roman" pitchFamily="18" charset="0"/>
              </a:rPr>
              <a:t>Sağlık Çalışanlarında Görülen Biyolojik Etmenler</a:t>
            </a:r>
          </a:p>
        </p:txBody>
      </p:sp>
      <p:sp>
        <p:nvSpPr>
          <p:cNvPr id="21508" name="Rectangle 3"/>
          <p:cNvSpPr>
            <a:spLocks noGrp="1"/>
          </p:cNvSpPr>
          <p:nvPr>
            <p:ph type="body" idx="1"/>
          </p:nvPr>
        </p:nvSpPr>
        <p:spPr>
          <a:xfrm>
            <a:off x="611188" y="1600200"/>
            <a:ext cx="8532812" cy="5257800"/>
          </a:xfrm>
        </p:spPr>
        <p:txBody>
          <a:bodyPr/>
          <a:lstStyle/>
          <a:p>
            <a:pPr eaLnBrk="1" hangingPunct="1">
              <a:buClr>
                <a:srgbClr val="CC0000"/>
              </a:buClr>
              <a:buSzPct val="120000"/>
              <a:buFontTx/>
              <a:buChar char="•"/>
            </a:pPr>
            <a:r>
              <a:rPr lang="tr-TR" sz="2400" smtClean="0">
                <a:latin typeface="Times New Roman" pitchFamily="18" charset="0"/>
              </a:rPr>
              <a:t>Hepatit B enfeksiyonundan korunmak için, risk altındaki çalışanlara </a:t>
            </a:r>
            <a:r>
              <a:rPr lang="tr-TR" sz="2400" b="1" smtClean="0">
                <a:solidFill>
                  <a:srgbClr val="CC0000"/>
                </a:solidFill>
                <a:latin typeface="Times New Roman" pitchFamily="18" charset="0"/>
              </a:rPr>
              <a:t>Hepatit B aşısı</a:t>
            </a:r>
            <a:r>
              <a:rPr lang="tr-TR" sz="2400" smtClean="0">
                <a:latin typeface="Times New Roman" pitchFamily="18" charset="0"/>
              </a:rPr>
              <a:t> uygulanması gerekir</a:t>
            </a:r>
          </a:p>
          <a:p>
            <a:pPr eaLnBrk="1" hangingPunct="1">
              <a:buClr>
                <a:srgbClr val="CC0000"/>
              </a:buClr>
              <a:buSzPct val="120000"/>
              <a:buFontTx/>
              <a:buChar char="•"/>
            </a:pPr>
            <a:endParaRPr lang="tr-TR" sz="2400" smtClean="0">
              <a:latin typeface="Times New Roman" pitchFamily="18" charset="0"/>
            </a:endParaRPr>
          </a:p>
          <a:p>
            <a:pPr eaLnBrk="1" hangingPunct="1">
              <a:buClr>
                <a:srgbClr val="CC0000"/>
              </a:buClr>
              <a:buSzPct val="120000"/>
              <a:buFontTx/>
              <a:buChar char="•"/>
            </a:pPr>
            <a:r>
              <a:rPr lang="tr-TR" sz="2400" smtClean="0">
                <a:latin typeface="Times New Roman" pitchFamily="18" charset="0"/>
              </a:rPr>
              <a:t>Aşı, </a:t>
            </a:r>
            <a:r>
              <a:rPr lang="tr-TR" sz="2400" b="1" smtClean="0">
                <a:solidFill>
                  <a:srgbClr val="CC0000"/>
                </a:solidFill>
                <a:latin typeface="Times New Roman" pitchFamily="18" charset="0"/>
              </a:rPr>
              <a:t>0. 6.</a:t>
            </a:r>
            <a:r>
              <a:rPr lang="tr-TR" sz="2400" smtClean="0">
                <a:latin typeface="Times New Roman" pitchFamily="18" charset="0"/>
              </a:rPr>
              <a:t> ve </a:t>
            </a:r>
            <a:r>
              <a:rPr lang="tr-TR" sz="2400" b="1" smtClean="0">
                <a:solidFill>
                  <a:srgbClr val="CC0000"/>
                </a:solidFill>
                <a:latin typeface="Times New Roman" pitchFamily="18" charset="0"/>
              </a:rPr>
              <a:t>12. aylarda</a:t>
            </a:r>
            <a:r>
              <a:rPr lang="tr-TR" sz="2400" smtClean="0">
                <a:latin typeface="Times New Roman" pitchFamily="18" charset="0"/>
              </a:rPr>
              <a:t> olmak üzere </a:t>
            </a:r>
            <a:r>
              <a:rPr lang="tr-TR" sz="2400" b="1" smtClean="0">
                <a:solidFill>
                  <a:srgbClr val="CC0000"/>
                </a:solidFill>
                <a:latin typeface="Times New Roman" pitchFamily="18" charset="0"/>
              </a:rPr>
              <a:t>3</a:t>
            </a:r>
            <a:r>
              <a:rPr lang="tr-TR" sz="2400" smtClean="0">
                <a:latin typeface="Times New Roman" pitchFamily="18" charset="0"/>
              </a:rPr>
              <a:t> doz yapılır</a:t>
            </a:r>
          </a:p>
          <a:p>
            <a:pPr eaLnBrk="1" hangingPunct="1">
              <a:buClr>
                <a:srgbClr val="CC0000"/>
              </a:buClr>
              <a:buSzPct val="120000"/>
              <a:buFontTx/>
              <a:buChar char="•"/>
            </a:pPr>
            <a:endParaRPr lang="tr-TR" sz="2400" smtClean="0">
              <a:latin typeface="Times New Roman" pitchFamily="18" charset="0"/>
            </a:endParaRPr>
          </a:p>
          <a:p>
            <a:pPr eaLnBrk="1" hangingPunct="1">
              <a:buClr>
                <a:srgbClr val="CC0000"/>
              </a:buClr>
              <a:buSzPct val="120000"/>
              <a:buFontTx/>
              <a:buChar char="•"/>
            </a:pPr>
            <a:r>
              <a:rPr lang="tr-TR" sz="2400" smtClean="0">
                <a:latin typeface="Times New Roman" pitchFamily="18" charset="0"/>
              </a:rPr>
              <a:t>Ayrıca, işlemler sırasında eldiven giyilmeli</a:t>
            </a:r>
            <a:br>
              <a:rPr lang="tr-TR" sz="2400" smtClean="0">
                <a:latin typeface="Times New Roman" pitchFamily="18" charset="0"/>
              </a:rPr>
            </a:br>
            <a:endParaRPr lang="tr-TR" sz="2400" smtClean="0">
              <a:latin typeface="Times New Roman" pitchFamily="18" charset="0"/>
            </a:endParaRPr>
          </a:p>
          <a:p>
            <a:pPr eaLnBrk="1" hangingPunct="1">
              <a:buClr>
                <a:srgbClr val="CC0000"/>
              </a:buClr>
              <a:buSzPct val="120000"/>
              <a:buFontTx/>
              <a:buChar char="•"/>
            </a:pPr>
            <a:r>
              <a:rPr lang="tr-TR" sz="2400" smtClean="0">
                <a:latin typeface="Times New Roman" pitchFamily="18" charset="0"/>
              </a:rPr>
              <a:t>Kişisel temizlik</a:t>
            </a:r>
          </a:p>
          <a:p>
            <a:pPr eaLnBrk="1" hangingPunct="1">
              <a:buClr>
                <a:srgbClr val="CC0000"/>
              </a:buClr>
              <a:buSzPct val="120000"/>
              <a:buFontTx/>
              <a:buChar char="•"/>
            </a:pPr>
            <a:endParaRPr lang="tr-TR" sz="2400" smtClean="0">
              <a:latin typeface="Times New Roman" pitchFamily="18" charset="0"/>
            </a:endParaRPr>
          </a:p>
          <a:p>
            <a:pPr eaLnBrk="1" hangingPunct="1">
              <a:buClr>
                <a:srgbClr val="CC0000"/>
              </a:buClr>
              <a:buSzPct val="120000"/>
              <a:buFontTx/>
              <a:buChar char="•"/>
            </a:pPr>
            <a:r>
              <a:rPr lang="tr-TR" sz="2400" b="1" smtClean="0">
                <a:solidFill>
                  <a:srgbClr val="000099"/>
                </a:solidFill>
                <a:latin typeface="Times New Roman" pitchFamily="18" charset="0"/>
              </a:rPr>
              <a:t>Dezenfeksiyon </a:t>
            </a:r>
            <a:r>
              <a:rPr lang="tr-TR" sz="2400" smtClean="0">
                <a:solidFill>
                  <a:srgbClr val="000099"/>
                </a:solidFill>
                <a:latin typeface="Times New Roman" pitchFamily="18" charset="0"/>
              </a:rPr>
              <a:t>ve</a:t>
            </a:r>
            <a:r>
              <a:rPr lang="tr-TR" sz="2400" b="1" smtClean="0">
                <a:solidFill>
                  <a:srgbClr val="000099"/>
                </a:solidFill>
                <a:latin typeface="Times New Roman" pitchFamily="18" charset="0"/>
              </a:rPr>
              <a:t> sterilizasyon</a:t>
            </a:r>
          </a:p>
          <a:p>
            <a:pPr eaLnBrk="1" hangingPunct="1">
              <a:buClr>
                <a:srgbClr val="CC0000"/>
              </a:buClr>
              <a:buSzPct val="120000"/>
              <a:buFontTx/>
              <a:buChar char="•"/>
            </a:pPr>
            <a:endParaRPr lang="tr-TR" sz="2400" b="1" smtClean="0">
              <a:solidFill>
                <a:srgbClr val="000099"/>
              </a:solidFill>
              <a:latin typeface="Times New Roman" pitchFamily="18" charset="0"/>
            </a:endParaRPr>
          </a:p>
          <a:p>
            <a:pPr eaLnBrk="1" hangingPunct="1">
              <a:buClr>
                <a:srgbClr val="CC0000"/>
              </a:buClr>
              <a:buSzPct val="120000"/>
              <a:buFontTx/>
              <a:buChar char="•"/>
            </a:pPr>
            <a:r>
              <a:rPr lang="tr-TR" sz="2400" smtClean="0">
                <a:latin typeface="Times New Roman" pitchFamily="18" charset="0"/>
              </a:rPr>
              <a:t>Koruyucu giysi kullanılmalı</a:t>
            </a:r>
          </a:p>
          <a:p>
            <a:pPr eaLnBrk="1" hangingPunct="1">
              <a:buClr>
                <a:srgbClr val="CC0000"/>
              </a:buClr>
              <a:buSzPct val="120000"/>
              <a:buFontTx/>
              <a:buChar char="•"/>
            </a:pPr>
            <a:endParaRPr lang="tr-TR" sz="2400" smtClean="0">
              <a:latin typeface="Times New Roman" pitchFamily="18" charset="0"/>
            </a:endParaRPr>
          </a:p>
          <a:p>
            <a:pPr eaLnBrk="1" hangingPunct="1">
              <a:buClr>
                <a:srgbClr val="CC0000"/>
              </a:buClr>
              <a:buSzPct val="120000"/>
              <a:buFontTx/>
              <a:buChar char="•"/>
            </a:pPr>
            <a:endParaRPr lang="tr-TR" sz="2400" smtClean="0">
              <a:latin typeface="Times New Roman" pitchFamily="18" charset="0"/>
            </a:endParaRPr>
          </a:p>
        </p:txBody>
      </p:sp>
      <p:pic>
        <p:nvPicPr>
          <p:cNvPr id="21509" name="Picture 5" descr="ANd9GcRdgt__Ty_SnTXbhi-zaDWcmt0qH-9wuf_9jnQPYM0ok9kNP0k1vQ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88125" y="4149725"/>
            <a:ext cx="18288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9C29CD-92DA-4D0A-9966-71A1C11214BC}" type="slidenum">
              <a:rPr lang="tr-TR"/>
              <a:pPr>
                <a:defRPr/>
              </a:pPr>
              <a:t>46</a:t>
            </a:fld>
            <a:endParaRPr lang="tr-TR"/>
          </a:p>
        </p:txBody>
      </p:sp>
      <p:sp>
        <p:nvSpPr>
          <p:cNvPr id="22531" name="Rectangle 2"/>
          <p:cNvSpPr>
            <a:spLocks noGrp="1"/>
          </p:cNvSpPr>
          <p:nvPr>
            <p:ph type="title"/>
          </p:nvPr>
        </p:nvSpPr>
        <p:spPr>
          <a:xfrm>
            <a:off x="323850" y="274638"/>
            <a:ext cx="8362950" cy="1143000"/>
          </a:xfrm>
        </p:spPr>
        <p:txBody>
          <a:bodyPr/>
          <a:lstStyle/>
          <a:p>
            <a:pPr algn="l" eaLnBrk="1" hangingPunct="1"/>
            <a:r>
              <a:rPr lang="tr-TR" sz="2800" b="1" smtClean="0">
                <a:solidFill>
                  <a:srgbClr val="000099"/>
                </a:solidFill>
                <a:latin typeface="Times New Roman" pitchFamily="18" charset="0"/>
              </a:rPr>
              <a:t>Sağlık Çalışanlarında Görülen Biyolojik Etmenler</a:t>
            </a:r>
          </a:p>
        </p:txBody>
      </p:sp>
      <p:sp>
        <p:nvSpPr>
          <p:cNvPr id="22532" name="Rectangle 3"/>
          <p:cNvSpPr>
            <a:spLocks noGrp="1"/>
          </p:cNvSpPr>
          <p:nvPr>
            <p:ph type="body" idx="1"/>
          </p:nvPr>
        </p:nvSpPr>
        <p:spPr>
          <a:xfrm>
            <a:off x="323850" y="1844675"/>
            <a:ext cx="8820150" cy="453707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Char char="•"/>
            </a:pPr>
            <a:r>
              <a:rPr lang="tr-TR" sz="2400" smtClean="0">
                <a:latin typeface="Times New Roman" pitchFamily="18" charset="0"/>
              </a:rPr>
              <a:t>Sağlık çalışanlarında sık görülen diğer bir enfeksiyon hastalığı da </a:t>
            </a:r>
            <a:r>
              <a:rPr lang="tr-TR" sz="2400" b="1" smtClean="0">
                <a:solidFill>
                  <a:srgbClr val="CC0000"/>
                </a:solidFill>
                <a:latin typeface="Times New Roman" pitchFamily="18" charset="0"/>
              </a:rPr>
              <a:t>Tüberküloz </a:t>
            </a:r>
            <a:r>
              <a:rPr lang="tr-TR" sz="2400" b="1" smtClean="0">
                <a:solidFill>
                  <a:srgbClr val="000099"/>
                </a:solidFill>
                <a:latin typeface="Times New Roman" pitchFamily="18" charset="0"/>
              </a:rPr>
              <a:t>(Verem) </a:t>
            </a:r>
            <a:r>
              <a:rPr lang="tr-TR" sz="2400" smtClean="0">
                <a:latin typeface="Times New Roman" pitchFamily="18" charset="0"/>
              </a:rPr>
              <a:t>dur</a:t>
            </a:r>
          </a:p>
          <a:p>
            <a:pPr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None/>
            </a:pPr>
            <a:endParaRPr lang="tr-TR" sz="2400" smtClean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Char char="•"/>
            </a:pPr>
            <a:r>
              <a:rPr lang="tr-TR" sz="2400" smtClean="0">
                <a:latin typeface="Times New Roman" pitchFamily="18" charset="0"/>
              </a:rPr>
              <a:t>Enfeksiyonun sağlık çalışanlarına bulaşması, </a:t>
            </a:r>
            <a:r>
              <a:rPr lang="tr-TR" sz="2400" b="1" smtClean="0">
                <a:solidFill>
                  <a:srgbClr val="CC0000"/>
                </a:solidFill>
                <a:latin typeface="Times New Roman" pitchFamily="18" charset="0"/>
              </a:rPr>
              <a:t>Tüberküloz</a:t>
            </a:r>
            <a:r>
              <a:rPr lang="tr-TR" sz="2400" smtClean="0">
                <a:latin typeface="Times New Roman" pitchFamily="18" charset="0"/>
              </a:rPr>
              <a:t> hastasına tanı konana kadar geçen sürede meydana gelmektedir</a:t>
            </a:r>
          </a:p>
          <a:p>
            <a:pPr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Char char="•"/>
            </a:pPr>
            <a:endParaRPr lang="tr-TR" sz="2400" smtClean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Char char="•"/>
            </a:pPr>
            <a:r>
              <a:rPr lang="tr-TR" sz="2400" smtClean="0">
                <a:latin typeface="Times New Roman" pitchFamily="18" charset="0"/>
              </a:rPr>
              <a:t>Bu nedenle, ilgili sağlık çalışanlarına, belirli aralıklarla </a:t>
            </a:r>
            <a:r>
              <a:rPr lang="tr-TR" sz="2400" b="1" smtClean="0">
                <a:solidFill>
                  <a:srgbClr val="CC0000"/>
                </a:solidFill>
                <a:latin typeface="Times New Roman" pitchFamily="18" charset="0"/>
              </a:rPr>
              <a:t>PPD </a:t>
            </a:r>
            <a:r>
              <a:rPr lang="tr-TR" sz="2400" b="1" smtClean="0">
                <a:solidFill>
                  <a:srgbClr val="000099"/>
                </a:solidFill>
                <a:latin typeface="Times New Roman" pitchFamily="18" charset="0"/>
              </a:rPr>
              <a:t>(tüberkülin cilt testi)</a:t>
            </a:r>
            <a:r>
              <a:rPr lang="tr-TR" sz="2400" b="1" smtClean="0">
                <a:solidFill>
                  <a:srgbClr val="CC0000"/>
                </a:solidFill>
                <a:latin typeface="Times New Roman" pitchFamily="18" charset="0"/>
              </a:rPr>
              <a:t> </a:t>
            </a:r>
            <a:r>
              <a:rPr lang="tr-TR" sz="2400" smtClean="0">
                <a:latin typeface="Times New Roman" pitchFamily="18" charset="0"/>
              </a:rPr>
              <a:t>yapılarak enfekte olup olmadıkları belirlenmeli ve </a:t>
            </a:r>
          </a:p>
          <a:p>
            <a:pPr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Char char="•"/>
            </a:pPr>
            <a:endParaRPr lang="tr-TR" sz="2400" smtClean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Char char="•"/>
            </a:pPr>
            <a:r>
              <a:rPr lang="tr-TR" sz="2400" smtClean="0">
                <a:latin typeface="Times New Roman" pitchFamily="18" charset="0"/>
              </a:rPr>
              <a:t>Değişiklikler izlenmelidir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898BBC-CF08-4982-B54E-371128A2165C}" type="slidenum">
              <a:rPr lang="tr-TR"/>
              <a:pPr>
                <a:defRPr/>
              </a:pPr>
              <a:t>47</a:t>
            </a:fld>
            <a:endParaRPr lang="tr-TR"/>
          </a:p>
        </p:txBody>
      </p:sp>
      <p:sp>
        <p:nvSpPr>
          <p:cNvPr id="2355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tr-TR" sz="2800" b="1" smtClean="0">
                <a:solidFill>
                  <a:srgbClr val="000099"/>
                </a:solidFill>
                <a:latin typeface="Times New Roman" pitchFamily="18" charset="0"/>
              </a:rPr>
              <a:t>Sağlık Çalışanlarında Görülen Biyolojik Etmenler</a:t>
            </a:r>
          </a:p>
        </p:txBody>
      </p:sp>
      <p:sp>
        <p:nvSpPr>
          <p:cNvPr id="23556" name="Rectangle 3"/>
          <p:cNvSpPr>
            <a:spLocks noGrp="1"/>
          </p:cNvSpPr>
          <p:nvPr>
            <p:ph type="body" idx="1"/>
          </p:nvPr>
        </p:nvSpPr>
        <p:spPr>
          <a:xfrm>
            <a:off x="539750" y="1989138"/>
            <a:ext cx="8424863" cy="4535487"/>
          </a:xfrm>
        </p:spPr>
        <p:txBody>
          <a:bodyPr/>
          <a:lstStyle/>
          <a:p>
            <a:pPr eaLnBrk="1" hangingPunct="1">
              <a:buClr>
                <a:srgbClr val="CC0000"/>
              </a:buClr>
              <a:buSzPct val="120000"/>
              <a:buFontTx/>
              <a:buChar char="•"/>
            </a:pPr>
            <a:r>
              <a:rPr lang="tr-TR" sz="2400" smtClean="0">
                <a:latin typeface="Times New Roman" pitchFamily="18" charset="0"/>
              </a:rPr>
              <a:t>Sağlık çalışanlarında sık görülen diğer bir hastalık da </a:t>
            </a:r>
            <a:r>
              <a:rPr lang="tr-TR" sz="2400" b="1" smtClean="0">
                <a:solidFill>
                  <a:srgbClr val="CC0000"/>
                </a:solidFill>
                <a:latin typeface="Times New Roman" pitchFamily="18" charset="0"/>
              </a:rPr>
              <a:t>AIDS’</a:t>
            </a:r>
            <a:r>
              <a:rPr lang="tr-TR" sz="2400" smtClean="0">
                <a:latin typeface="Times New Roman" pitchFamily="18" charset="0"/>
              </a:rPr>
              <a:t>tir</a:t>
            </a:r>
          </a:p>
          <a:p>
            <a:pPr eaLnBrk="1" hangingPunct="1">
              <a:buClr>
                <a:srgbClr val="CC0000"/>
              </a:buClr>
              <a:buSzPct val="120000"/>
              <a:buFontTx/>
              <a:buChar char="•"/>
            </a:pPr>
            <a:endParaRPr lang="tr-TR" sz="2400" smtClean="0">
              <a:latin typeface="Times New Roman" pitchFamily="18" charset="0"/>
            </a:endParaRPr>
          </a:p>
          <a:p>
            <a:pPr eaLnBrk="1" hangingPunct="1">
              <a:buClr>
                <a:srgbClr val="CC0000"/>
              </a:buClr>
              <a:buSzPct val="120000"/>
              <a:buFontTx/>
              <a:buChar char="•"/>
            </a:pPr>
            <a:r>
              <a:rPr lang="tr-TR" sz="2400" smtClean="0">
                <a:latin typeface="Times New Roman" pitchFamily="18" charset="0"/>
              </a:rPr>
              <a:t>Hemşire, hekim ve teknisyenler risk altındadır</a:t>
            </a:r>
          </a:p>
          <a:p>
            <a:pPr eaLnBrk="1" hangingPunct="1">
              <a:buClr>
                <a:srgbClr val="CC0000"/>
              </a:buClr>
              <a:buSzPct val="120000"/>
              <a:buFontTx/>
              <a:buChar char="•"/>
            </a:pPr>
            <a:endParaRPr lang="tr-TR" sz="2400" smtClean="0">
              <a:latin typeface="Times New Roman" pitchFamily="18" charset="0"/>
            </a:endParaRPr>
          </a:p>
          <a:p>
            <a:pPr eaLnBrk="1" hangingPunct="1">
              <a:buClr>
                <a:srgbClr val="CC0000"/>
              </a:buClr>
              <a:buSzPct val="120000"/>
              <a:buFontTx/>
              <a:buChar char="•"/>
            </a:pPr>
            <a:r>
              <a:rPr lang="tr-TR" sz="2400" smtClean="0">
                <a:latin typeface="Times New Roman" pitchFamily="18" charset="0"/>
              </a:rPr>
              <a:t>Sıklıkla kontamine aletlerle yaralanma sonucu bulaşmaktadır</a:t>
            </a:r>
          </a:p>
          <a:p>
            <a:pPr eaLnBrk="1" hangingPunct="1">
              <a:buClr>
                <a:srgbClr val="CC0000"/>
              </a:buClr>
              <a:buSzPct val="120000"/>
              <a:buFontTx/>
              <a:buChar char="•"/>
            </a:pPr>
            <a:endParaRPr lang="tr-TR" sz="2400" smtClean="0">
              <a:latin typeface="Times New Roman" pitchFamily="18" charset="0"/>
            </a:endParaRPr>
          </a:p>
          <a:p>
            <a:pPr eaLnBrk="1" hangingPunct="1">
              <a:buClr>
                <a:srgbClr val="CC0000"/>
              </a:buClr>
              <a:buSzPct val="120000"/>
              <a:buFontTx/>
              <a:buChar char="•"/>
            </a:pPr>
            <a:r>
              <a:rPr lang="tr-TR" sz="2400" smtClean="0">
                <a:solidFill>
                  <a:srgbClr val="000099"/>
                </a:solidFill>
                <a:latin typeface="Times New Roman" pitchFamily="18" charset="0"/>
              </a:rPr>
              <a:t>AIDS’in giderek daha sık görülmesi,</a:t>
            </a:r>
            <a:r>
              <a:rPr lang="tr-TR" sz="2400" smtClean="0">
                <a:latin typeface="Times New Roman" pitchFamily="18" charset="0"/>
              </a:rPr>
              <a:t> </a:t>
            </a:r>
            <a:r>
              <a:rPr lang="tr-TR" sz="2400" smtClean="0">
                <a:solidFill>
                  <a:srgbClr val="CC0000"/>
                </a:solidFill>
                <a:latin typeface="Times New Roman" pitchFamily="18" charset="0"/>
              </a:rPr>
              <a:t>Tüberkülozun da sıklığını arttırmaktadır</a:t>
            </a:r>
          </a:p>
          <a:p>
            <a:pPr eaLnBrk="1" hangingPunct="1">
              <a:buClr>
                <a:srgbClr val="CC0000"/>
              </a:buClr>
              <a:buSzPct val="120000"/>
              <a:buFontTx/>
              <a:buChar char="•"/>
            </a:pPr>
            <a:endParaRPr lang="tr-TR" sz="2400" smtClean="0">
              <a:solidFill>
                <a:srgbClr val="CC0000"/>
              </a:solidFill>
              <a:latin typeface="Times New Roman" pitchFamily="18" charset="0"/>
            </a:endParaRPr>
          </a:p>
          <a:p>
            <a:pPr eaLnBrk="1" hangingPunct="1">
              <a:buClr>
                <a:srgbClr val="CC0000"/>
              </a:buClr>
              <a:buSzPct val="120000"/>
              <a:buFontTx/>
              <a:buNone/>
            </a:pPr>
            <a:endParaRPr lang="tr-TR" sz="2400" smtClean="0">
              <a:latin typeface="Times New Roman" pitchFamily="18" charset="0"/>
            </a:endParaRPr>
          </a:p>
          <a:p>
            <a:pPr eaLnBrk="1" hangingPunct="1">
              <a:buClr>
                <a:srgbClr val="CC0000"/>
              </a:buClr>
              <a:buSzPct val="120000"/>
              <a:buFontTx/>
              <a:buChar char="•"/>
            </a:pPr>
            <a:endParaRPr lang="tr-TR" sz="2400" smtClean="0">
              <a:latin typeface="Times New Roman" pitchFamily="18" charset="0"/>
            </a:endParaRPr>
          </a:p>
          <a:p>
            <a:pPr eaLnBrk="1" hangingPunct="1">
              <a:buClr>
                <a:srgbClr val="CC0000"/>
              </a:buClr>
              <a:buSzPct val="120000"/>
              <a:buFontTx/>
              <a:buChar char="•"/>
            </a:pPr>
            <a:endParaRPr lang="tr-TR" sz="2400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FC36B0-AB0F-4719-81BF-2CB8AEE27695}" type="slidenum">
              <a:rPr lang="tr-TR"/>
              <a:pPr>
                <a:defRPr/>
              </a:pPr>
              <a:t>48</a:t>
            </a:fld>
            <a:endParaRPr lang="tr-TR"/>
          </a:p>
        </p:txBody>
      </p:sp>
      <p:sp>
        <p:nvSpPr>
          <p:cNvPr id="2457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tr-TR" sz="2800" b="1" smtClean="0">
                <a:solidFill>
                  <a:srgbClr val="000099"/>
                </a:solidFill>
                <a:latin typeface="Times New Roman" pitchFamily="18" charset="0"/>
              </a:rPr>
              <a:t>Mesleki Bulaşıcı Hastalıklar</a:t>
            </a:r>
          </a:p>
        </p:txBody>
      </p:sp>
      <p:sp>
        <p:nvSpPr>
          <p:cNvPr id="24580" name="Rectangle 3"/>
          <p:cNvSpPr>
            <a:spLocks noGrp="1"/>
          </p:cNvSpPr>
          <p:nvPr>
            <p:ph type="body" idx="1"/>
          </p:nvPr>
        </p:nvSpPr>
        <p:spPr>
          <a:xfrm>
            <a:off x="539750" y="1600200"/>
            <a:ext cx="8064500" cy="3629025"/>
          </a:xfrm>
        </p:spPr>
        <p:txBody>
          <a:bodyPr/>
          <a:lstStyle/>
          <a:p>
            <a:pPr eaLnBrk="1" hangingPunct="1">
              <a:buClr>
                <a:srgbClr val="CC0000"/>
              </a:buClr>
              <a:buSzPct val="120000"/>
              <a:buFontTx/>
              <a:buChar char="•"/>
            </a:pPr>
            <a:r>
              <a:rPr lang="tr-TR" sz="2400" smtClean="0">
                <a:latin typeface="Times New Roman" pitchFamily="18" charset="0"/>
              </a:rPr>
              <a:t>SSK mevzuatında yer alan </a:t>
            </a:r>
            <a:r>
              <a:rPr lang="tr-TR" sz="2400" b="1" smtClean="0">
                <a:latin typeface="Times New Roman" pitchFamily="18" charset="0"/>
              </a:rPr>
              <a:t>Sosyal Sigorta Sağlık İşlemleri Tüzüğü’ndeki </a:t>
            </a:r>
            <a:r>
              <a:rPr lang="tr-TR" sz="2400" b="1" smtClean="0">
                <a:solidFill>
                  <a:srgbClr val="006600"/>
                </a:solidFill>
                <a:latin typeface="Times New Roman" pitchFamily="18" charset="0"/>
              </a:rPr>
              <a:t>Meslek Hastalıkları listesinde</a:t>
            </a:r>
            <a:r>
              <a:rPr lang="tr-TR" sz="2400" smtClean="0">
                <a:latin typeface="Times New Roman" pitchFamily="18" charset="0"/>
              </a:rPr>
              <a:t> </a:t>
            </a:r>
            <a:r>
              <a:rPr lang="tr-TR" sz="2400" b="1" smtClean="0">
                <a:solidFill>
                  <a:srgbClr val="CC0000"/>
                </a:solidFill>
                <a:latin typeface="Times New Roman" pitchFamily="18" charset="0"/>
              </a:rPr>
              <a:t>“D”</a:t>
            </a:r>
            <a:r>
              <a:rPr lang="tr-TR" sz="2400" smtClean="0">
                <a:latin typeface="Times New Roman" pitchFamily="18" charset="0"/>
              </a:rPr>
              <a:t> grubunda yer almaktadır</a:t>
            </a:r>
          </a:p>
          <a:p>
            <a:pPr eaLnBrk="1" hangingPunct="1">
              <a:buClr>
                <a:srgbClr val="CC0000"/>
              </a:buClr>
              <a:buSzPct val="120000"/>
              <a:buFontTx/>
              <a:buChar char="•"/>
            </a:pPr>
            <a:endParaRPr lang="tr-TR" sz="2400" smtClean="0">
              <a:latin typeface="Times New Roman" pitchFamily="18" charset="0"/>
            </a:endParaRPr>
          </a:p>
          <a:p>
            <a:pPr eaLnBrk="1" hangingPunct="1">
              <a:buClr>
                <a:srgbClr val="CC0000"/>
              </a:buClr>
              <a:buSzPct val="120000"/>
              <a:buFontTx/>
              <a:buChar char="•"/>
            </a:pPr>
            <a:r>
              <a:rPr lang="tr-TR" sz="2400" smtClean="0">
                <a:latin typeface="Times New Roman" pitchFamily="18" charset="0"/>
              </a:rPr>
              <a:t>Bu grupta yer alan enfeksiyon hastalıkları, 4 grup halinde ve 30 hastalık olarak belirtilmektedir</a:t>
            </a:r>
          </a:p>
          <a:p>
            <a:pPr eaLnBrk="1" hangingPunct="1">
              <a:buClr>
                <a:srgbClr val="CC0000"/>
              </a:buClr>
              <a:buSzPct val="120000"/>
              <a:buFontTx/>
              <a:buChar char="•"/>
            </a:pPr>
            <a:endParaRPr lang="tr-TR" sz="2400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0D1441-95DA-4F65-8EF2-F572639BA538}" type="slidenum">
              <a:rPr lang="tr-TR"/>
              <a:pPr>
                <a:defRPr/>
              </a:pPr>
              <a:t>49</a:t>
            </a:fld>
            <a:endParaRPr lang="tr-TR"/>
          </a:p>
        </p:txBody>
      </p:sp>
      <p:sp>
        <p:nvSpPr>
          <p:cNvPr id="25603" name="Rectangle 2"/>
          <p:cNvSpPr>
            <a:spLocks noChangeArrowheads="1"/>
          </p:cNvSpPr>
          <p:nvPr/>
        </p:nvSpPr>
        <p:spPr bwMode="auto">
          <a:xfrm>
            <a:off x="0" y="209550"/>
            <a:ext cx="8604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tr-TR" b="1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Tablo 1. Sosyal Sigorta Sağlık İşlemleri Tüzüğünde Mesleksel Bulaşıcı Hastalıklar</a:t>
            </a:r>
            <a:endParaRPr lang="tr-TR" b="1">
              <a:solidFill>
                <a:srgbClr val="000099"/>
              </a:solidFill>
              <a:latin typeface="Times New Roman" pitchFamily="18" charset="0"/>
            </a:endParaRPr>
          </a:p>
        </p:txBody>
      </p:sp>
      <p:graphicFrame>
        <p:nvGraphicFramePr>
          <p:cNvPr id="69680" name="Group 48"/>
          <p:cNvGraphicFramePr>
            <a:graphicFrameLocks noGrp="1"/>
          </p:cNvGraphicFramePr>
          <p:nvPr/>
        </p:nvGraphicFramePr>
        <p:xfrm>
          <a:off x="179388" y="620713"/>
          <a:ext cx="8713787" cy="6217920"/>
        </p:xfrm>
        <a:graphic>
          <a:graphicData uri="http://schemas.openxmlformats.org/drawingml/2006/table">
            <a:tbl>
              <a:tblPr/>
              <a:tblGrid>
                <a:gridCol w="2036762"/>
                <a:gridCol w="1714500"/>
                <a:gridCol w="1712913"/>
                <a:gridCol w="3249612"/>
              </a:tblGrid>
              <a:tr h="215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Grup</a:t>
                      </a:r>
                      <a:endParaRPr kumimoji="0" lang="tr-T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Hastalık</a:t>
                      </a:r>
                      <a:endParaRPr kumimoji="0" lang="tr-T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Yükümlülük Süresi</a:t>
                      </a:r>
                      <a:endParaRPr kumimoji="0" lang="tr-T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Riskli İşler</a:t>
                      </a:r>
                      <a:endParaRPr kumimoji="0" lang="tr-T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D-1 Helminthiasis</a:t>
                      </a:r>
                      <a:endParaRPr kumimoji="0" lang="tr-T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Ankilostomiasis</a:t>
                      </a:r>
                      <a:endParaRPr kumimoji="0" lang="tr-T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Necatoriasis</a:t>
                      </a:r>
                      <a:endParaRPr kumimoji="0" lang="tr-T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 ay</a:t>
                      </a:r>
                      <a:endParaRPr kumimoji="0" lang="tr-T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 ay</a:t>
                      </a:r>
                      <a:endParaRPr kumimoji="0" lang="tr-T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Tünel, yer altı, maden işleri, killi ve nemli toprakta çalışma</a:t>
                      </a:r>
                      <a:endParaRPr kumimoji="0" lang="tr-T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68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D-2 Tropik Hastalıklar</a:t>
                      </a:r>
                      <a:endParaRPr kumimoji="0" lang="tr-TR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Malarya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Amebiasis</a:t>
                      </a:r>
                      <a:endParaRPr kumimoji="0" lang="tr-TR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Sarı Humma</a:t>
                      </a:r>
                      <a:endParaRPr kumimoji="0" lang="tr-TR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Veba</a:t>
                      </a:r>
                      <a:endParaRPr kumimoji="0" lang="tr-TR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Rekürrent Ateş</a:t>
                      </a:r>
                      <a:endParaRPr kumimoji="0" lang="tr-TR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Dank</a:t>
                      </a:r>
                      <a:endParaRPr kumimoji="0" lang="tr-TR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Leismaniasis</a:t>
                      </a:r>
                      <a:endParaRPr kumimoji="0" lang="tr-TR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Framboesia</a:t>
                      </a:r>
                      <a:endParaRPr kumimoji="0" lang="tr-TR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Lepra</a:t>
                      </a:r>
                      <a:endParaRPr kumimoji="0" lang="tr-TR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Lekeli Humma</a:t>
                      </a:r>
                      <a:endParaRPr kumimoji="0" lang="tr-TR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Riketsiyoz</a:t>
                      </a:r>
                      <a:endParaRPr kumimoji="0" lang="tr-TR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40 gün</a:t>
                      </a:r>
                      <a:endParaRPr kumimoji="0" lang="tr-T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30 gün</a:t>
                      </a:r>
                      <a:endParaRPr kumimoji="0" lang="tr-T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 gün</a:t>
                      </a:r>
                      <a:endParaRPr kumimoji="0" lang="tr-T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 gün</a:t>
                      </a:r>
                      <a:endParaRPr kumimoji="0" lang="tr-T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 gün</a:t>
                      </a:r>
                      <a:endParaRPr kumimoji="0" lang="tr-T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 gün</a:t>
                      </a:r>
                      <a:endParaRPr kumimoji="0" lang="tr-T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 ay</a:t>
                      </a:r>
                      <a:endParaRPr kumimoji="0" lang="tr-T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 hafta</a:t>
                      </a:r>
                      <a:endParaRPr kumimoji="0" lang="tr-T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25 yıl</a:t>
                      </a:r>
                      <a:endParaRPr kumimoji="0" lang="tr-T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 gün</a:t>
                      </a:r>
                      <a:endParaRPr kumimoji="0" lang="tr-T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 gün</a:t>
                      </a:r>
                      <a:endParaRPr kumimoji="0" lang="tr-T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İlgili sağlık kuruluşları ve laboratuvarlar</a:t>
                      </a:r>
                      <a:endParaRPr kumimoji="0" lang="tr-T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78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D-3 Hayvanlardan insanlara bulaşan hastalıklar (zoonoz)</a:t>
                      </a:r>
                      <a:endParaRPr kumimoji="0" lang="tr-TR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33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Bruselloz</a:t>
                      </a:r>
                      <a:endParaRPr kumimoji="0" lang="tr-TR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Şarbon</a:t>
                      </a:r>
                      <a:endParaRPr kumimoji="0" lang="tr-TR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Salmonella enf.</a:t>
                      </a:r>
                      <a:endParaRPr kumimoji="0" lang="tr-TR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Weil Hastalığı</a:t>
                      </a:r>
                      <a:endParaRPr kumimoji="0" lang="tr-TR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Kuduz</a:t>
                      </a:r>
                      <a:endParaRPr kumimoji="0" lang="tr-TR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Ornithozlar,Psittakoz</a:t>
                      </a:r>
                      <a:endParaRPr kumimoji="0" lang="tr-TR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Rekürrent Ateş</a:t>
                      </a:r>
                      <a:endParaRPr kumimoji="0" lang="tr-TR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Şap Hastalığı</a:t>
                      </a:r>
                      <a:endParaRPr kumimoji="0" lang="tr-TR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Çiçek</a:t>
                      </a:r>
                      <a:endParaRPr kumimoji="0" lang="tr-TR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 Humması</a:t>
                      </a:r>
                      <a:endParaRPr kumimoji="0" lang="tr-TR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Lekeli Humma</a:t>
                      </a:r>
                      <a:endParaRPr kumimoji="0" lang="tr-TR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Ekinokok Humması</a:t>
                      </a:r>
                      <a:endParaRPr kumimoji="0" lang="tr-TR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Ruam</a:t>
                      </a:r>
                      <a:endParaRPr kumimoji="0" lang="tr-TR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Bovin tipi Tüberküloz</a:t>
                      </a:r>
                      <a:endParaRPr kumimoji="0" lang="tr-TR" sz="12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 ay</a:t>
                      </a:r>
                      <a:endParaRPr kumimoji="0" lang="tr-T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30gün</a:t>
                      </a:r>
                      <a:endParaRPr kumimoji="0" lang="tr-T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30 gün</a:t>
                      </a:r>
                      <a:endParaRPr kumimoji="0" lang="tr-T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30 gün</a:t>
                      </a:r>
                      <a:endParaRPr kumimoji="0" lang="tr-T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 gün</a:t>
                      </a:r>
                      <a:endParaRPr kumimoji="0" lang="tr-T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 yıl</a:t>
                      </a:r>
                      <a:endParaRPr kumimoji="0" lang="tr-T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30 gün</a:t>
                      </a:r>
                      <a:endParaRPr kumimoji="0" lang="tr-T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 gün</a:t>
                      </a:r>
                      <a:endParaRPr kumimoji="0" lang="tr-T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 gün</a:t>
                      </a:r>
                      <a:endParaRPr kumimoji="0" lang="tr-T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 gün</a:t>
                      </a:r>
                      <a:endParaRPr kumimoji="0" lang="tr-T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30 gün</a:t>
                      </a:r>
                      <a:endParaRPr kumimoji="0" lang="tr-T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 gün</a:t>
                      </a:r>
                      <a:endParaRPr kumimoji="0" lang="tr-T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 yıl</a:t>
                      </a:r>
                      <a:endParaRPr kumimoji="0" lang="tr-T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 ay</a:t>
                      </a:r>
                      <a:endParaRPr kumimoji="0" lang="tr-T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 yıl</a:t>
                      </a:r>
                      <a:endParaRPr kumimoji="0" lang="tr-T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Hayvan bakıcılığı, hayvan ürünleri ile ilgili işler, hayvan hastaneleri, veteriner hekimler,</a:t>
                      </a:r>
                      <a:endParaRPr kumimoji="0" lang="tr-T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kasaplar, sakatat işleri, süt ve süt ürünleri işleme tesisleri</a:t>
                      </a:r>
                      <a:endParaRPr kumimoji="0" lang="tr-T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D-4  Meslek gereği enfeksiyon hastalıklarına özellikle maruz kişilerdeki enfeksiyon hastalıkları</a:t>
                      </a:r>
                      <a:endParaRPr kumimoji="0" lang="tr-TR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Viral Hepatit</a:t>
                      </a:r>
                      <a:endParaRPr kumimoji="0" lang="tr-T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Tüberküloz</a:t>
                      </a:r>
                      <a:endParaRPr kumimoji="0" lang="tr-T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 ay</a:t>
                      </a:r>
                      <a:endParaRPr kumimoji="0" lang="tr-T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 yıl</a:t>
                      </a:r>
                      <a:endParaRPr kumimoji="0" lang="tr-T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Hastane, verem savaş dispanserleri, poliklinik</a:t>
                      </a:r>
                      <a:endParaRPr kumimoji="0" lang="tr-T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tr-T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araştırma laboratuvarı </a:t>
                      </a:r>
                      <a:endParaRPr kumimoji="0" lang="tr-T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13688" y="332656"/>
            <a:ext cx="5515846" cy="5976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8844E8-3802-4A3C-90C3-842554511984}" type="slidenum">
              <a:rPr lang="tr-TR"/>
              <a:pPr>
                <a:defRPr/>
              </a:pPr>
              <a:t>50</a:t>
            </a:fld>
            <a:endParaRPr lang="tr-TR"/>
          </a:p>
        </p:txBody>
      </p:sp>
      <p:sp>
        <p:nvSpPr>
          <p:cNvPr id="2662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tr-TR" sz="2800" b="1" smtClean="0">
                <a:solidFill>
                  <a:srgbClr val="000099"/>
                </a:solidFill>
                <a:latin typeface="Times New Roman" pitchFamily="18" charset="0"/>
              </a:rPr>
              <a:t>Korunma</a:t>
            </a:r>
          </a:p>
        </p:txBody>
      </p:sp>
      <p:sp>
        <p:nvSpPr>
          <p:cNvPr id="26628" name="Rectangle 3"/>
          <p:cNvSpPr>
            <a:spLocks noGrp="1"/>
          </p:cNvSpPr>
          <p:nvPr>
            <p:ph type="body" sz="half" idx="1"/>
          </p:nvPr>
        </p:nvSpPr>
        <p:spPr/>
        <p:txBody>
          <a:bodyPr>
            <a:normAutofit fontScale="92500"/>
          </a:bodyPr>
          <a:lstStyle/>
          <a:p>
            <a:pPr eaLnBrk="1" hangingPunct="1">
              <a:buClr>
                <a:srgbClr val="CC0000"/>
              </a:buClr>
              <a:buSzPct val="120000"/>
              <a:buFontTx/>
              <a:buChar char="•"/>
            </a:pPr>
            <a:r>
              <a:rPr lang="tr-TR" sz="2200" smtClean="0">
                <a:latin typeface="Times New Roman" pitchFamily="18" charset="0"/>
              </a:rPr>
              <a:t>Maruz kalınan biyolojik etmenlerin tümüne yönelik risk değerlendirmeleri yapılmalı</a:t>
            </a:r>
          </a:p>
          <a:p>
            <a:pPr eaLnBrk="1" hangingPunct="1">
              <a:buClr>
                <a:srgbClr val="CC0000"/>
              </a:buClr>
              <a:buSzPct val="120000"/>
              <a:buFontTx/>
              <a:buChar char="•"/>
            </a:pPr>
            <a:endParaRPr lang="tr-TR" sz="2200" smtClean="0">
              <a:latin typeface="Times New Roman" pitchFamily="18" charset="0"/>
            </a:endParaRPr>
          </a:p>
          <a:p>
            <a:pPr eaLnBrk="1" hangingPunct="1">
              <a:buClr>
                <a:srgbClr val="CC0000"/>
              </a:buClr>
              <a:buSzPct val="120000"/>
              <a:buFontTx/>
              <a:buChar char="•"/>
            </a:pPr>
            <a:r>
              <a:rPr lang="tr-TR" sz="2200" smtClean="0">
                <a:latin typeface="Times New Roman" pitchFamily="18" charset="0"/>
              </a:rPr>
              <a:t>Değerlendirmeler periyodik olarak tekrarlanmalı</a:t>
            </a:r>
          </a:p>
          <a:p>
            <a:pPr eaLnBrk="1" hangingPunct="1">
              <a:buClr>
                <a:srgbClr val="CC0000"/>
              </a:buClr>
              <a:buSzPct val="120000"/>
              <a:buFontTx/>
              <a:buChar char="•"/>
            </a:pPr>
            <a:endParaRPr lang="tr-TR" sz="2200" smtClean="0">
              <a:latin typeface="Times New Roman" pitchFamily="18" charset="0"/>
            </a:endParaRPr>
          </a:p>
          <a:p>
            <a:pPr eaLnBrk="1" hangingPunct="1">
              <a:buClr>
                <a:srgbClr val="CC0000"/>
              </a:buClr>
              <a:buSzPct val="120000"/>
              <a:buFontTx/>
              <a:buChar char="•"/>
            </a:pPr>
            <a:r>
              <a:rPr lang="tr-TR" sz="2200" smtClean="0">
                <a:latin typeface="Times New Roman" pitchFamily="18" charset="0"/>
              </a:rPr>
              <a:t>Etmenlerin risk oluşturması durumunda, çalışanın maruziyeti önlenmeli </a:t>
            </a:r>
          </a:p>
          <a:p>
            <a:pPr eaLnBrk="1" hangingPunct="1">
              <a:buClr>
                <a:srgbClr val="CC0000"/>
              </a:buClr>
              <a:buSzPct val="120000"/>
              <a:buFontTx/>
              <a:buChar char="•"/>
            </a:pPr>
            <a:endParaRPr lang="tr-TR" sz="2200" smtClean="0">
              <a:latin typeface="Times New Roman" pitchFamily="18" charset="0"/>
            </a:endParaRPr>
          </a:p>
          <a:p>
            <a:pPr eaLnBrk="1" hangingPunct="1">
              <a:buClr>
                <a:srgbClr val="CC0000"/>
              </a:buClr>
              <a:buSzPct val="120000"/>
              <a:buFontTx/>
              <a:buChar char="•"/>
            </a:pPr>
            <a:r>
              <a:rPr lang="tr-TR" sz="2200" smtClean="0">
                <a:latin typeface="Times New Roman" pitchFamily="18" charset="0"/>
              </a:rPr>
              <a:t>Teknik olarak bu mümkün değilse maruziyet en aza indirilmeli</a:t>
            </a:r>
          </a:p>
          <a:p>
            <a:pPr eaLnBrk="1" hangingPunct="1">
              <a:buClr>
                <a:srgbClr val="CC0000"/>
              </a:buClr>
              <a:buSzPct val="120000"/>
              <a:buFontTx/>
              <a:buChar char="•"/>
            </a:pPr>
            <a:endParaRPr lang="tr-TR" sz="2200" smtClean="0">
              <a:latin typeface="Times New Roman" pitchFamily="18" charset="0"/>
            </a:endParaRPr>
          </a:p>
        </p:txBody>
      </p:sp>
      <p:sp>
        <p:nvSpPr>
          <p:cNvPr id="26629" name="Rectangle 4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495800" cy="4852988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Char char="•"/>
            </a:pPr>
            <a:r>
              <a:rPr lang="tr-TR" sz="2200" smtClean="0">
                <a:latin typeface="Times New Roman" pitchFamily="18" charset="0"/>
              </a:rPr>
              <a:t>Çalışan sayısı, mümkün olan en az düzeyde tutulmalı</a:t>
            </a:r>
          </a:p>
          <a:p>
            <a:pPr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Char char="•"/>
            </a:pPr>
            <a:endParaRPr lang="tr-TR" sz="2200" smtClean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Char char="•"/>
            </a:pPr>
            <a:r>
              <a:rPr lang="tr-TR" sz="2200" smtClean="0">
                <a:latin typeface="Times New Roman" pitchFamily="18" charset="0"/>
              </a:rPr>
              <a:t>Ortam, bulaşmayı önleyecek şekilde düzenlenmeli</a:t>
            </a:r>
          </a:p>
          <a:p>
            <a:pPr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Char char="•"/>
            </a:pPr>
            <a:endParaRPr lang="tr-TR" sz="2200" smtClean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Char char="•"/>
            </a:pPr>
            <a:r>
              <a:rPr lang="tr-TR" sz="2200" smtClean="0">
                <a:latin typeface="Times New Roman" pitchFamily="18" charset="0"/>
              </a:rPr>
              <a:t>Toplu korunma önlemleri alınmalı</a:t>
            </a:r>
          </a:p>
          <a:p>
            <a:pPr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Char char="•"/>
            </a:pPr>
            <a:endParaRPr lang="tr-TR" sz="2200" smtClean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Char char="•"/>
            </a:pPr>
            <a:r>
              <a:rPr lang="tr-TR" sz="2200" smtClean="0">
                <a:latin typeface="Times New Roman" pitchFamily="18" charset="0"/>
              </a:rPr>
              <a:t>Olanaklı değilse; maske, eldiven, koruyucu giysi gibi kişisel korunma teknikleri uygulanmalı</a:t>
            </a:r>
          </a:p>
          <a:p>
            <a:pPr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Char char="•"/>
            </a:pPr>
            <a:endParaRPr lang="tr-TR" sz="2200" smtClean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Char char="•"/>
            </a:pPr>
            <a:r>
              <a:rPr lang="tr-TR" sz="2200" smtClean="0">
                <a:latin typeface="Times New Roman" pitchFamily="18" charset="0"/>
              </a:rPr>
              <a:t>Etmenlerin dışarıya sızması, taşınması önlenmeli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D36532-C7AB-4046-9C39-3C2119CBD1AD}" type="slidenum">
              <a:rPr lang="tr-TR"/>
              <a:pPr>
                <a:defRPr/>
              </a:pPr>
              <a:t>51</a:t>
            </a:fld>
            <a:endParaRPr lang="tr-TR"/>
          </a:p>
        </p:txBody>
      </p:sp>
      <p:sp>
        <p:nvSpPr>
          <p:cNvPr id="2765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tr-TR" sz="2800" b="1" smtClean="0">
                <a:solidFill>
                  <a:srgbClr val="000099"/>
                </a:solidFill>
                <a:latin typeface="Times New Roman" pitchFamily="18" charset="0"/>
              </a:rPr>
              <a:t>Korunma</a:t>
            </a:r>
          </a:p>
        </p:txBody>
      </p:sp>
      <p:sp>
        <p:nvSpPr>
          <p:cNvPr id="27652" name="Rectangle 3"/>
          <p:cNvSpPr>
            <a:spLocks noGrp="1"/>
          </p:cNvSpPr>
          <p:nvPr>
            <p:ph type="body" idx="1"/>
          </p:nvPr>
        </p:nvSpPr>
        <p:spPr>
          <a:xfrm>
            <a:off x="684213" y="1600200"/>
            <a:ext cx="8002587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Char char="•"/>
            </a:pPr>
            <a:r>
              <a:rPr lang="tr-TR" sz="2400" smtClean="0">
                <a:latin typeface="Times New Roman" pitchFamily="18" charset="0"/>
              </a:rPr>
              <a:t>İş yerindeki atıklar, uygun sistemler kullanılarak sağlığa zararsız bir şekilde depolanmalı, taşınmalı ve uzaklaştırılmalı</a:t>
            </a:r>
          </a:p>
          <a:p>
            <a:pPr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Char char="•"/>
            </a:pPr>
            <a:endParaRPr lang="tr-TR" sz="2400" smtClean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Char char="•"/>
            </a:pPr>
            <a:r>
              <a:rPr lang="tr-TR" sz="2400" smtClean="0">
                <a:latin typeface="Times New Roman" pitchFamily="18" charset="0"/>
              </a:rPr>
              <a:t>İş ortamında yemek yenmesi ve sigara içilmesi önlenmeli</a:t>
            </a:r>
          </a:p>
          <a:p>
            <a:pPr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Char char="•"/>
            </a:pPr>
            <a:endParaRPr lang="tr-TR" sz="2400" smtClean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Char char="•"/>
            </a:pPr>
            <a:r>
              <a:rPr lang="tr-TR" sz="2400" smtClean="0">
                <a:latin typeface="Times New Roman" pitchFamily="18" charset="0"/>
              </a:rPr>
              <a:t>Koruyucu giysiler kullanılmalı</a:t>
            </a:r>
          </a:p>
          <a:p>
            <a:pPr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Char char="•"/>
            </a:pPr>
            <a:endParaRPr lang="tr-TR" sz="2400" smtClean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Char char="•"/>
            </a:pPr>
            <a:r>
              <a:rPr lang="tr-TR" sz="2400" smtClean="0">
                <a:latin typeface="Times New Roman" pitchFamily="18" charset="0"/>
              </a:rPr>
              <a:t>Göz yıkama, el yıkama </a:t>
            </a:r>
            <a:r>
              <a:rPr lang="tr-TR" sz="2400" smtClean="0">
                <a:solidFill>
                  <a:srgbClr val="CC0000"/>
                </a:solidFill>
                <a:latin typeface="Times New Roman" pitchFamily="18" charset="0"/>
              </a:rPr>
              <a:t>(cilt antiseptikleri)</a:t>
            </a:r>
            <a:r>
              <a:rPr lang="tr-TR" sz="2400" smtClean="0">
                <a:latin typeface="Times New Roman" pitchFamily="18" charset="0"/>
              </a:rPr>
              <a:t> gibi hijyenik işlemlerin uygulanacağı uygun temizlik malzemeleri</a:t>
            </a:r>
          </a:p>
          <a:p>
            <a:pPr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Char char="•"/>
            </a:pPr>
            <a:endParaRPr lang="tr-TR" sz="2400" smtClean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Char char="•"/>
            </a:pPr>
            <a:r>
              <a:rPr lang="tr-TR" sz="2400" smtClean="0">
                <a:latin typeface="Times New Roman" pitchFamily="18" charset="0"/>
              </a:rPr>
              <a:t>Yıkanma ve tuvalet olanakları sağlanmalı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224C3D-DBC2-42F7-8FD9-CF34045A1BDE}" type="slidenum">
              <a:rPr lang="tr-TR"/>
              <a:pPr>
                <a:defRPr/>
              </a:pPr>
              <a:t>52</a:t>
            </a:fld>
            <a:endParaRPr lang="tr-TR"/>
          </a:p>
        </p:txBody>
      </p:sp>
      <p:sp>
        <p:nvSpPr>
          <p:cNvPr id="2867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tr-TR" sz="2800" b="1" smtClean="0">
                <a:solidFill>
                  <a:srgbClr val="000099"/>
                </a:solidFill>
                <a:latin typeface="Times New Roman" pitchFamily="18" charset="0"/>
              </a:rPr>
              <a:t>Korunma- </a:t>
            </a:r>
            <a:r>
              <a:rPr lang="tr-TR" sz="2800" b="1" smtClean="0">
                <a:solidFill>
                  <a:srgbClr val="CC0000"/>
                </a:solidFill>
                <a:latin typeface="Times New Roman" pitchFamily="18" charset="0"/>
              </a:rPr>
              <a:t>Eğitim</a:t>
            </a:r>
          </a:p>
        </p:txBody>
      </p:sp>
      <p:sp>
        <p:nvSpPr>
          <p:cNvPr id="28676" name="Rectangle 3"/>
          <p:cNvSpPr>
            <a:spLocks noGrp="1"/>
          </p:cNvSpPr>
          <p:nvPr>
            <p:ph type="body" idx="1"/>
          </p:nvPr>
        </p:nvSpPr>
        <p:spPr>
          <a:xfrm>
            <a:off x="611188" y="1341438"/>
            <a:ext cx="8532812" cy="5072062"/>
          </a:xfrm>
        </p:spPr>
        <p:txBody>
          <a:bodyPr/>
          <a:lstStyle/>
          <a:p>
            <a:pPr marL="363538" indent="-363538"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Char char="•"/>
            </a:pPr>
            <a:r>
              <a:rPr lang="tr-TR" sz="2400" smtClean="0">
                <a:latin typeface="Times New Roman" pitchFamily="18" charset="0"/>
              </a:rPr>
              <a:t>Olası sağlık riskleri</a:t>
            </a:r>
          </a:p>
          <a:p>
            <a:pPr marL="363538" indent="-363538"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Char char="•"/>
            </a:pPr>
            <a:endParaRPr lang="tr-TR" sz="2400" smtClean="0">
              <a:latin typeface="Times New Roman" pitchFamily="18" charset="0"/>
            </a:endParaRPr>
          </a:p>
          <a:p>
            <a:pPr marL="363538" indent="-363538"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Char char="•"/>
            </a:pPr>
            <a:r>
              <a:rPr lang="tr-TR" sz="2400" smtClean="0">
                <a:latin typeface="Times New Roman" pitchFamily="18" charset="0"/>
              </a:rPr>
              <a:t>Alınacak önlemler</a:t>
            </a:r>
          </a:p>
          <a:p>
            <a:pPr marL="363538" indent="-363538"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Char char="•"/>
            </a:pPr>
            <a:endParaRPr lang="tr-TR" sz="2400" smtClean="0">
              <a:latin typeface="Times New Roman" pitchFamily="18" charset="0"/>
            </a:endParaRPr>
          </a:p>
          <a:p>
            <a:pPr marL="363538" indent="-363538"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Char char="•"/>
            </a:pPr>
            <a:r>
              <a:rPr lang="tr-TR" sz="2400" smtClean="0">
                <a:latin typeface="Times New Roman" pitchFamily="18" charset="0"/>
              </a:rPr>
              <a:t>Hijyen kuralları</a:t>
            </a:r>
          </a:p>
          <a:p>
            <a:pPr marL="363538" indent="-363538"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Char char="•"/>
            </a:pPr>
            <a:endParaRPr lang="tr-TR" sz="2400" smtClean="0">
              <a:latin typeface="Times New Roman" pitchFamily="18" charset="0"/>
            </a:endParaRPr>
          </a:p>
          <a:p>
            <a:pPr marL="363538" indent="-363538"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Char char="•"/>
            </a:pPr>
            <a:r>
              <a:rPr lang="tr-TR" sz="2400" smtClean="0">
                <a:latin typeface="Times New Roman" pitchFamily="18" charset="0"/>
              </a:rPr>
              <a:t>Koruyucu ekipman ve giysilerin kullanımına yönelik</a:t>
            </a:r>
          </a:p>
          <a:p>
            <a:pPr marL="363538" indent="-363538"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Char char="•"/>
            </a:pPr>
            <a:endParaRPr lang="tr-TR" sz="2400" smtClean="0">
              <a:latin typeface="Times New Roman" pitchFamily="18" charset="0"/>
            </a:endParaRPr>
          </a:p>
          <a:p>
            <a:pPr marL="363538" indent="-363538" eaLnBrk="1" hangingPunct="1">
              <a:lnSpc>
                <a:spcPct val="90000"/>
              </a:lnSpc>
              <a:buClr>
                <a:schemeClr val="tx1"/>
              </a:buClr>
              <a:buFontTx/>
              <a:buAutoNum type="arabicPeriod"/>
            </a:pPr>
            <a:r>
              <a:rPr lang="tr-TR" sz="2400" smtClean="0">
                <a:solidFill>
                  <a:srgbClr val="000099"/>
                </a:solidFill>
                <a:latin typeface="Times New Roman" pitchFamily="18" charset="0"/>
              </a:rPr>
              <a:t>Biyolojik etmenlerle çalışmalara başlanmadan önce</a:t>
            </a:r>
          </a:p>
          <a:p>
            <a:pPr marL="363538" indent="-363538" eaLnBrk="1" hangingPunct="1">
              <a:lnSpc>
                <a:spcPct val="90000"/>
              </a:lnSpc>
              <a:buClr>
                <a:schemeClr val="tx1"/>
              </a:buClr>
              <a:buFontTx/>
              <a:buAutoNum type="arabicPeriod"/>
            </a:pPr>
            <a:r>
              <a:rPr lang="tr-TR" sz="2400" smtClean="0">
                <a:solidFill>
                  <a:srgbClr val="000099"/>
                </a:solidFill>
                <a:latin typeface="Times New Roman" pitchFamily="18" charset="0"/>
              </a:rPr>
              <a:t>Değişen koşullara göre uyarlanabilecek</a:t>
            </a:r>
          </a:p>
          <a:p>
            <a:pPr marL="363538" indent="-363538" eaLnBrk="1" hangingPunct="1">
              <a:lnSpc>
                <a:spcPct val="90000"/>
              </a:lnSpc>
              <a:buClr>
                <a:schemeClr val="tx1"/>
              </a:buClr>
              <a:buFontTx/>
              <a:buAutoNum type="arabicPeriod"/>
            </a:pPr>
            <a:r>
              <a:rPr lang="tr-TR" sz="2400" smtClean="0">
                <a:solidFill>
                  <a:srgbClr val="000099"/>
                </a:solidFill>
                <a:latin typeface="Times New Roman" pitchFamily="18" charset="0"/>
              </a:rPr>
              <a:t>Gerektiğinde periyodik olarak tekrarlanabilecek </a:t>
            </a:r>
            <a:r>
              <a:rPr lang="tr-TR" sz="2400" smtClean="0">
                <a:solidFill>
                  <a:srgbClr val="CC0000"/>
                </a:solidFill>
                <a:latin typeface="Times New Roman" pitchFamily="18" charset="0"/>
              </a:rPr>
              <a:t>eğitimler </a:t>
            </a:r>
            <a:r>
              <a:rPr lang="tr-TR" sz="2400" smtClean="0">
                <a:solidFill>
                  <a:srgbClr val="000099"/>
                </a:solidFill>
                <a:latin typeface="Times New Roman" pitchFamily="18" charset="0"/>
              </a:rPr>
              <a:t>düzenlenmelidir</a:t>
            </a:r>
            <a:endParaRPr lang="tr-TR" sz="2400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E57213-0580-444F-A2BA-3EC3E9C7054A}" type="slidenum">
              <a:rPr lang="tr-TR"/>
              <a:pPr>
                <a:defRPr/>
              </a:pPr>
              <a:t>53</a:t>
            </a:fld>
            <a:endParaRPr lang="tr-TR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620713"/>
            <a:ext cx="8229600" cy="796925"/>
          </a:xfrm>
        </p:spPr>
        <p:txBody>
          <a:bodyPr/>
          <a:lstStyle/>
          <a:p>
            <a:pPr algn="l" eaLnBrk="1" hangingPunct="1"/>
            <a:r>
              <a:rPr lang="tr-TR" sz="2800" b="1" smtClean="0">
                <a:solidFill>
                  <a:srgbClr val="000099"/>
                </a:solidFill>
                <a:latin typeface="Times New Roman" pitchFamily="18" charset="0"/>
              </a:rPr>
              <a:t>Önleme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9750" y="1412875"/>
            <a:ext cx="8604250" cy="4713288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Arial" charset="0"/>
              <a:buNone/>
            </a:pPr>
            <a:endParaRPr lang="tr-TR" smtClean="0">
              <a:solidFill>
                <a:srgbClr val="CC0000"/>
              </a:solidFill>
            </a:endParaRPr>
          </a:p>
          <a:p>
            <a:pPr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Char char="•"/>
            </a:pPr>
            <a:r>
              <a:rPr lang="tr-TR" sz="2800" smtClean="0">
                <a:latin typeface="Times New Roman" pitchFamily="18" charset="0"/>
              </a:rPr>
              <a:t>Enfeksiyona neden olan etmenin kontrolü için, enfeksiyon yayılımı ve epidemiyolojik ilkelerin bilinmesi </a:t>
            </a:r>
          </a:p>
          <a:p>
            <a:pPr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None/>
            </a:pPr>
            <a:endParaRPr lang="tr-TR" sz="2800" smtClean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  <a:buClr>
                <a:srgbClr val="CC0000"/>
              </a:buClr>
              <a:buSzPct val="120000"/>
              <a:buFontTx/>
              <a:buChar char="•"/>
            </a:pPr>
            <a:r>
              <a:rPr lang="tr-TR" sz="2800" smtClean="0">
                <a:latin typeface="Times New Roman" pitchFamily="18" charset="0"/>
              </a:rPr>
              <a:t>Biyolojik etmenlere bağlı meslek hastalıklarının tanısı için, çalışanların </a:t>
            </a:r>
            <a:r>
              <a:rPr lang="tr-TR" sz="2800" smtClean="0">
                <a:solidFill>
                  <a:srgbClr val="CC0000"/>
                </a:solidFill>
                <a:latin typeface="Times New Roman" pitchFamily="18" charset="0"/>
              </a:rPr>
              <a:t>işe giriş </a:t>
            </a:r>
            <a:r>
              <a:rPr lang="tr-TR" sz="2800" smtClean="0">
                <a:latin typeface="Times New Roman" pitchFamily="18" charset="0"/>
              </a:rPr>
              <a:t>ve</a:t>
            </a:r>
            <a:r>
              <a:rPr lang="tr-TR" sz="2800" smtClean="0">
                <a:solidFill>
                  <a:srgbClr val="CC0000"/>
                </a:solidFill>
                <a:latin typeface="Times New Roman" pitchFamily="18" charset="0"/>
              </a:rPr>
              <a:t> muayenelerinin </a:t>
            </a:r>
            <a:r>
              <a:rPr lang="tr-TR" sz="2800" smtClean="0">
                <a:latin typeface="Times New Roman" pitchFamily="18" charset="0"/>
              </a:rPr>
              <a:t>düzenli ve</a:t>
            </a:r>
            <a:r>
              <a:rPr lang="tr-TR" sz="2800" smtClean="0">
                <a:solidFill>
                  <a:srgbClr val="CC0000"/>
                </a:solidFill>
                <a:latin typeface="Times New Roman" pitchFamily="18" charset="0"/>
              </a:rPr>
              <a:t> </a:t>
            </a:r>
            <a:r>
              <a:rPr lang="tr-TR" sz="2800" smtClean="0">
                <a:latin typeface="Times New Roman" pitchFamily="18" charset="0"/>
              </a:rPr>
              <a:t>sistematik olarak uygulanması gerekir </a:t>
            </a:r>
          </a:p>
          <a:p>
            <a:pPr eaLnBrk="1" hangingPunct="1">
              <a:lnSpc>
                <a:spcPct val="90000"/>
              </a:lnSpc>
              <a:buFont typeface="Arial" charset="0"/>
              <a:buNone/>
            </a:pPr>
            <a:endParaRPr lang="tr-TR" sz="2800" smtClean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  <a:buFont typeface="Arial" charset="0"/>
              <a:buNone/>
            </a:pPr>
            <a:r>
              <a:rPr lang="tr-TR" smtClean="0"/>
              <a:t>    </a:t>
            </a:r>
          </a:p>
        </p:txBody>
      </p:sp>
      <p:sp>
        <p:nvSpPr>
          <p:cNvPr id="29701" name="3 Slayt Numarası Yer Tutucusu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344C38DD-9BEF-4F73-9EEA-2516F768BCE0}" type="slidenum">
              <a:rPr lang="tr-TR" sz="1400"/>
              <a:pPr algn="r"/>
              <a:t>53</a:t>
            </a:fld>
            <a:endParaRPr lang="tr-TR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0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41047D-16C6-432C-98F9-578CB5B2BFD8}" type="slidenum">
              <a:rPr lang="tr-TR"/>
              <a:pPr>
                <a:defRPr/>
              </a:pPr>
              <a:t>54</a:t>
            </a:fld>
            <a:endParaRPr lang="tr-TR"/>
          </a:p>
        </p:txBody>
      </p:sp>
      <p:pic>
        <p:nvPicPr>
          <p:cNvPr id="30723" name="Picture 5" descr="ANd9GcTtYzcoouLQd5u4B4T4E6zEjI3hnW7lTyws48QvwYlrfvsECBf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6013" y="1052513"/>
            <a:ext cx="7056437" cy="4738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dörtgen"/>
          <p:cNvSpPr/>
          <p:nvPr/>
        </p:nvSpPr>
        <p:spPr>
          <a:xfrm>
            <a:off x="1475656" y="836712"/>
            <a:ext cx="60486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r-TR" altLang="tr-TR" sz="4000" b="1" dirty="0" smtClean="0">
                <a:solidFill>
                  <a:srgbClr val="C00000"/>
                </a:solidFill>
              </a:rPr>
              <a:t>PSİKOSOSYAL RİSK ETMENLERİ</a:t>
            </a:r>
            <a:endParaRPr lang="tr-TR" sz="4000" dirty="0">
              <a:solidFill>
                <a:srgbClr val="C00000"/>
              </a:solidFill>
            </a:endParaRPr>
          </a:p>
        </p:txBody>
      </p:sp>
      <p:pic>
        <p:nvPicPr>
          <p:cNvPr id="3" name="Picture 2" descr="http://www.accesshypnotherapy.com/wp-content/uploads/2011/01/stress-hypnotherapistcor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5976" y="2852936"/>
            <a:ext cx="3675484" cy="3675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8272" y="1556792"/>
            <a:ext cx="6731138" cy="417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2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4000" dirty="0" smtClean="0">
                <a:solidFill>
                  <a:srgbClr val="C00000"/>
                </a:solidFill>
              </a:rPr>
              <a:t>Uluslar arası Çalışma Örgütü (ILO)</a:t>
            </a:r>
            <a:endParaRPr lang="tr-TR" sz="40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tr-TR" dirty="0" err="1" smtClean="0"/>
              <a:t>Psikososyal</a:t>
            </a:r>
            <a:r>
              <a:rPr lang="tr-TR" dirty="0" smtClean="0"/>
              <a:t> tehlike:</a:t>
            </a:r>
            <a:endParaRPr lang="tr-TR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2060848"/>
            <a:ext cx="7447034" cy="3625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>
                <a:solidFill>
                  <a:srgbClr val="C00000"/>
                </a:solidFill>
              </a:rPr>
              <a:t>Stres Nedir?</a:t>
            </a:r>
            <a:endParaRPr lang="tr-TR" dirty="0">
              <a:solidFill>
                <a:srgbClr val="C00000"/>
              </a:solidFill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ltGray">
          <a:xfrm>
            <a:off x="395536" y="1556792"/>
            <a:ext cx="7993062" cy="2677656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anchor="ctr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AU" sz="2800" dirty="0" err="1">
                <a:latin typeface="+mj-lt"/>
              </a:rPr>
              <a:t>Kişinin</a:t>
            </a:r>
            <a:r>
              <a:rPr lang="en-AU" sz="2800" dirty="0">
                <a:latin typeface="+mj-lt"/>
              </a:rPr>
              <a:t> </a:t>
            </a:r>
            <a:r>
              <a:rPr lang="en-AU" sz="2800" dirty="0" err="1">
                <a:latin typeface="+mj-lt"/>
              </a:rPr>
              <a:t>kendisini</a:t>
            </a:r>
            <a:r>
              <a:rPr lang="en-AU" sz="2800" dirty="0">
                <a:latin typeface="+mj-lt"/>
              </a:rPr>
              <a:t> </a:t>
            </a:r>
            <a:r>
              <a:rPr lang="en-AU" sz="2800" dirty="0" err="1">
                <a:latin typeface="+mj-lt"/>
              </a:rPr>
              <a:t>tehdit</a:t>
            </a:r>
            <a:r>
              <a:rPr lang="en-AU" sz="2800" dirty="0">
                <a:latin typeface="+mj-lt"/>
              </a:rPr>
              <a:t> </a:t>
            </a:r>
            <a:r>
              <a:rPr lang="en-AU" sz="2800" dirty="0" err="1">
                <a:latin typeface="+mj-lt"/>
              </a:rPr>
              <a:t>altında</a:t>
            </a:r>
            <a:r>
              <a:rPr lang="en-AU" sz="2800" dirty="0">
                <a:latin typeface="+mj-lt"/>
              </a:rPr>
              <a:t> </a:t>
            </a:r>
            <a:r>
              <a:rPr lang="en-AU" sz="2800" dirty="0" err="1">
                <a:latin typeface="+mj-lt"/>
              </a:rPr>
              <a:t>hissetmesine</a:t>
            </a:r>
            <a:r>
              <a:rPr lang="en-AU" sz="2800" dirty="0">
                <a:latin typeface="+mj-lt"/>
              </a:rPr>
              <a:t> </a:t>
            </a:r>
            <a:r>
              <a:rPr lang="en-AU" sz="2800" dirty="0" err="1">
                <a:latin typeface="+mj-lt"/>
              </a:rPr>
              <a:t>neden</a:t>
            </a:r>
            <a:r>
              <a:rPr lang="en-AU" sz="2800" dirty="0">
                <a:latin typeface="+mj-lt"/>
              </a:rPr>
              <a:t> </a:t>
            </a:r>
            <a:r>
              <a:rPr lang="en-AU" sz="2800" dirty="0" err="1" smtClean="0">
                <a:latin typeface="+mj-lt"/>
              </a:rPr>
              <a:t>olan</a:t>
            </a:r>
            <a:r>
              <a:rPr lang="en-AU" sz="2800" dirty="0" smtClean="0">
                <a:latin typeface="+mj-lt"/>
              </a:rPr>
              <a:t>,</a:t>
            </a:r>
            <a:r>
              <a:rPr lang="tr-TR" sz="2800" dirty="0" smtClean="0">
                <a:latin typeface="+mj-lt"/>
              </a:rPr>
              <a:t> </a:t>
            </a:r>
            <a:r>
              <a:rPr lang="en-AU" sz="2800" dirty="0" err="1" smtClean="0">
                <a:latin typeface="+mj-lt"/>
              </a:rPr>
              <a:t>fiziksel</a:t>
            </a:r>
            <a:r>
              <a:rPr lang="en-AU" sz="2800" dirty="0" smtClean="0">
                <a:latin typeface="+mj-lt"/>
              </a:rPr>
              <a:t> </a:t>
            </a:r>
            <a:r>
              <a:rPr lang="en-AU" sz="2800" dirty="0" err="1">
                <a:latin typeface="+mj-lt"/>
              </a:rPr>
              <a:t>veya</a:t>
            </a:r>
            <a:r>
              <a:rPr lang="en-AU" sz="2800" dirty="0">
                <a:latin typeface="+mj-lt"/>
              </a:rPr>
              <a:t> </a:t>
            </a:r>
            <a:r>
              <a:rPr lang="en-AU" sz="2800" dirty="0" err="1">
                <a:latin typeface="+mj-lt"/>
              </a:rPr>
              <a:t>psikolojik</a:t>
            </a:r>
            <a:r>
              <a:rPr lang="en-AU" sz="2800" dirty="0">
                <a:latin typeface="+mj-lt"/>
              </a:rPr>
              <a:t> </a:t>
            </a:r>
            <a:r>
              <a:rPr lang="en-AU" sz="2800" dirty="0" err="1">
                <a:latin typeface="+mj-lt"/>
              </a:rPr>
              <a:t>zorlanmalar</a:t>
            </a:r>
            <a:r>
              <a:rPr lang="en-AU" sz="2800" dirty="0">
                <a:latin typeface="+mj-lt"/>
              </a:rPr>
              <a:t> </a:t>
            </a:r>
            <a:r>
              <a:rPr lang="en-AU" sz="2800" dirty="0" err="1">
                <a:latin typeface="+mj-lt"/>
              </a:rPr>
              <a:t>karşısında</a:t>
            </a:r>
            <a:r>
              <a:rPr lang="en-AU" sz="2800" dirty="0">
                <a:latin typeface="+mj-lt"/>
              </a:rPr>
              <a:t>,  </a:t>
            </a:r>
            <a:endParaRPr lang="tr-TR" sz="2800" dirty="0">
              <a:latin typeface="+mj-lt"/>
            </a:endParaRPr>
          </a:p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AU" sz="2800" dirty="0" err="1">
                <a:latin typeface="+mj-lt"/>
              </a:rPr>
              <a:t>savunma</a:t>
            </a:r>
            <a:r>
              <a:rPr lang="en-AU" sz="2800" dirty="0">
                <a:latin typeface="+mj-lt"/>
              </a:rPr>
              <a:t> </a:t>
            </a:r>
            <a:r>
              <a:rPr lang="en-AU" sz="2800" dirty="0" err="1">
                <a:latin typeface="+mj-lt"/>
              </a:rPr>
              <a:t>ya</a:t>
            </a:r>
            <a:r>
              <a:rPr lang="en-AU" sz="2800" dirty="0">
                <a:latin typeface="+mj-lt"/>
              </a:rPr>
              <a:t> </a:t>
            </a:r>
            <a:r>
              <a:rPr lang="en-AU" sz="2800" dirty="0" err="1">
                <a:latin typeface="+mj-lt"/>
              </a:rPr>
              <a:t>da</a:t>
            </a:r>
            <a:r>
              <a:rPr lang="en-AU" sz="2800" dirty="0">
                <a:latin typeface="+mj-lt"/>
              </a:rPr>
              <a:t> </a:t>
            </a:r>
            <a:r>
              <a:rPr lang="en-AU" sz="2800" dirty="0" err="1">
                <a:latin typeface="+mj-lt"/>
              </a:rPr>
              <a:t>uyum</a:t>
            </a:r>
            <a:r>
              <a:rPr lang="en-AU" sz="2800" dirty="0">
                <a:latin typeface="+mj-lt"/>
              </a:rPr>
              <a:t> </a:t>
            </a:r>
            <a:r>
              <a:rPr lang="en-AU" sz="2800" dirty="0" err="1">
                <a:latin typeface="+mj-lt"/>
              </a:rPr>
              <a:t>sağlama</a:t>
            </a:r>
            <a:r>
              <a:rPr lang="en-AU" sz="2800" dirty="0">
                <a:latin typeface="+mj-lt"/>
              </a:rPr>
              <a:t> </a:t>
            </a:r>
            <a:r>
              <a:rPr lang="en-AU" sz="2800" dirty="0" err="1">
                <a:latin typeface="+mj-lt"/>
              </a:rPr>
              <a:t>amacıyla</a:t>
            </a:r>
            <a:r>
              <a:rPr lang="en-AU" sz="2800" dirty="0">
                <a:latin typeface="+mj-lt"/>
              </a:rPr>
              <a:t> </a:t>
            </a:r>
            <a:r>
              <a:rPr lang="en-AU" sz="2800" dirty="0" err="1">
                <a:latin typeface="+mj-lt"/>
              </a:rPr>
              <a:t>verdiği</a:t>
            </a:r>
            <a:r>
              <a:rPr lang="en-AU" sz="2800" dirty="0">
                <a:latin typeface="+mj-lt"/>
              </a:rPr>
              <a:t> </a:t>
            </a:r>
            <a:r>
              <a:rPr lang="en-AU" sz="2800" dirty="0" err="1">
                <a:latin typeface="+mj-lt"/>
              </a:rPr>
              <a:t>tepkidir</a:t>
            </a:r>
            <a:r>
              <a:rPr lang="en-AU" sz="2800" dirty="0">
                <a:latin typeface="+mj-lt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250156" y="590551"/>
            <a:ext cx="5698108" cy="462185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tr-TR" sz="3600" dirty="0">
                <a:solidFill>
                  <a:srgbClr val="C00000"/>
                </a:solidFill>
              </a:rPr>
              <a:t>İŞYERİNDE STRES NEDİR?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196752"/>
            <a:ext cx="7560839" cy="5328592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tr-TR" sz="2000" dirty="0" smtClean="0">
                <a:solidFill>
                  <a:srgbClr val="000066"/>
                </a:solidFill>
                <a:latin typeface="+mj-lt"/>
                <a:sym typeface="Monotype Sorts" pitchFamily="2" charset="2"/>
              </a:rPr>
              <a:t>Çalışanın </a:t>
            </a:r>
            <a:r>
              <a:rPr lang="tr-TR" sz="2000" dirty="0">
                <a:solidFill>
                  <a:srgbClr val="000066"/>
                </a:solidFill>
                <a:latin typeface="+mj-lt"/>
                <a:sym typeface="Monotype Sorts" pitchFamily="2" charset="2"/>
              </a:rPr>
              <a:t>yeteneklerinin ve becerilerinin, işin gereksinimleri ile uyuşmadığında </a:t>
            </a:r>
            <a:r>
              <a:rPr lang="tr-TR" sz="2000" dirty="0">
                <a:solidFill>
                  <a:schemeClr val="accent5">
                    <a:lumMod val="50000"/>
                  </a:schemeClr>
                </a:solidFill>
                <a:latin typeface="+mj-lt"/>
                <a:sym typeface="Monotype Sorts" pitchFamily="2" charset="2"/>
              </a:rPr>
              <a:t>oluşan, zararlı fiziksel ve duygusal yanıtlardır. Sağlık bozuklukları ve yaralanmalara neden olabilir. 					     </a:t>
            </a:r>
            <a:r>
              <a:rPr lang="tr-TR" sz="2000" b="1" dirty="0" smtClean="0">
                <a:solidFill>
                  <a:schemeClr val="accent5">
                    <a:lumMod val="50000"/>
                  </a:schemeClr>
                </a:solidFill>
                <a:latin typeface="+mj-lt"/>
                <a:sym typeface="Monotype Sorts" pitchFamily="2" charset="2"/>
              </a:rPr>
              <a:t>OSHA(</a:t>
            </a:r>
            <a:r>
              <a:rPr lang="tr-TR" sz="2000" dirty="0">
                <a:solidFill>
                  <a:schemeClr val="accent5">
                    <a:lumMod val="50000"/>
                  </a:schemeClr>
                </a:solidFill>
              </a:rPr>
              <a:t>Avrupa İş Sağlığı ve Güvenliği Ajansı </a:t>
            </a:r>
            <a:r>
              <a:rPr lang="tr-TR" sz="2000" dirty="0" smtClean="0">
                <a:solidFill>
                  <a:schemeClr val="accent5">
                    <a:lumMod val="50000"/>
                  </a:schemeClr>
                </a:solidFill>
              </a:rPr>
              <a:t>)</a:t>
            </a:r>
            <a:r>
              <a:rPr lang="tr-TR" sz="2000" b="1" dirty="0" smtClean="0">
                <a:solidFill>
                  <a:schemeClr val="accent5">
                    <a:lumMod val="50000"/>
                  </a:schemeClr>
                </a:solidFill>
                <a:latin typeface="+mj-lt"/>
                <a:sym typeface="Monotype Sorts" pitchFamily="2" charset="2"/>
              </a:rPr>
              <a:t>, </a:t>
            </a:r>
            <a:r>
              <a:rPr lang="tr-TR" sz="2000" b="1" dirty="0">
                <a:solidFill>
                  <a:schemeClr val="accent5">
                    <a:lumMod val="50000"/>
                  </a:schemeClr>
                </a:solidFill>
                <a:latin typeface="+mj-lt"/>
                <a:sym typeface="Monotype Sorts" pitchFamily="2" charset="2"/>
              </a:rPr>
              <a:t>1999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endParaRPr lang="tr-TR" sz="2000" dirty="0" smtClean="0">
              <a:solidFill>
                <a:schemeClr val="accent5">
                  <a:lumMod val="50000"/>
                </a:schemeClr>
              </a:solidFill>
              <a:latin typeface="+mj-lt"/>
              <a:sym typeface="Monotype Sorts" pitchFamily="2" charset="2"/>
            </a:endParaRP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tr-TR" sz="2000" dirty="0" smtClean="0">
                <a:solidFill>
                  <a:srgbClr val="000066"/>
                </a:solidFill>
                <a:latin typeface="+mj-lt"/>
                <a:sym typeface="Monotype Sorts" pitchFamily="2" charset="2"/>
              </a:rPr>
              <a:t>İş </a:t>
            </a:r>
            <a:r>
              <a:rPr lang="tr-TR" sz="2000" dirty="0">
                <a:solidFill>
                  <a:srgbClr val="000066"/>
                </a:solidFill>
                <a:latin typeface="+mj-lt"/>
                <a:sym typeface="Monotype Sorts" pitchFamily="2" charset="2"/>
              </a:rPr>
              <a:t>organizasyonu, çevresi, işin zararlı ve çekinilecek yönlerine duyusal, bilişsel, davranışsal ve fiziksel reaksiyondur. Sıklıkla baş edilemeyen duygularla ve aşırı uyarı ve üzüntüyle karakterizedir. 		    </a:t>
            </a:r>
            <a:r>
              <a:rPr lang="tr-TR" sz="2000" dirty="0" smtClean="0">
                <a:solidFill>
                  <a:srgbClr val="000066"/>
                </a:solidFill>
                <a:latin typeface="+mj-lt"/>
                <a:sym typeface="Monotype Sorts" pitchFamily="2" charset="2"/>
              </a:rPr>
              <a:t>   </a:t>
            </a:r>
            <a:r>
              <a:rPr lang="tr-TR" sz="2000" b="1" dirty="0">
                <a:solidFill>
                  <a:srgbClr val="000066"/>
                </a:solidFill>
                <a:latin typeface="+mj-lt"/>
                <a:sym typeface="Monotype Sorts" pitchFamily="2" charset="2"/>
              </a:rPr>
              <a:t>Avrupa Komisyonu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endParaRPr lang="tr-TR" sz="2000" dirty="0" smtClean="0">
              <a:solidFill>
                <a:srgbClr val="000066"/>
              </a:solidFill>
              <a:latin typeface="+mj-lt"/>
              <a:sym typeface="Monotype Sorts" pitchFamily="2" charset="2"/>
            </a:endParaRP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tr-TR" sz="2000" dirty="0" smtClean="0">
                <a:solidFill>
                  <a:srgbClr val="000066"/>
                </a:solidFill>
                <a:latin typeface="+mj-lt"/>
                <a:sym typeface="Monotype Sorts" pitchFamily="2" charset="2"/>
              </a:rPr>
              <a:t>Kendilerinden </a:t>
            </a:r>
            <a:r>
              <a:rPr lang="tr-TR" sz="2000" dirty="0">
                <a:solidFill>
                  <a:srgbClr val="000066"/>
                </a:solidFill>
                <a:latin typeface="+mj-lt"/>
                <a:sym typeface="Monotype Sorts" pitchFamily="2" charset="2"/>
              </a:rPr>
              <a:t>talep edilen görevlerin değişik tipleri veya aşırı baskısıyla oluşan insan reaksiyonlarıdır. </a:t>
            </a: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tr-TR" sz="2000" b="1" dirty="0">
                <a:solidFill>
                  <a:srgbClr val="000066"/>
                </a:solidFill>
                <a:latin typeface="+mj-lt"/>
                <a:sym typeface="Monotype Sorts" pitchFamily="2" charset="2"/>
              </a:rPr>
              <a:t>		</a:t>
            </a:r>
            <a:r>
              <a:rPr lang="tr-TR" sz="2000" b="1" dirty="0" smtClean="0">
                <a:solidFill>
                  <a:srgbClr val="000066"/>
                </a:solidFill>
                <a:latin typeface="+mj-lt"/>
                <a:sym typeface="Monotype Sorts" pitchFamily="2" charset="2"/>
              </a:rPr>
              <a:t> </a:t>
            </a:r>
            <a:r>
              <a:rPr lang="tr-TR" sz="2000" b="1" dirty="0">
                <a:solidFill>
                  <a:srgbClr val="000066"/>
                </a:solidFill>
                <a:latin typeface="+mj-lt"/>
                <a:sym typeface="Monotype Sorts" pitchFamily="2" charset="2"/>
              </a:rPr>
              <a:t>İngiltere Sağlık ve Güvenlik Komisyonu, 1999 </a:t>
            </a:r>
          </a:p>
        </p:txBody>
      </p:sp>
      <p:sp>
        <p:nvSpPr>
          <p:cNvPr id="16388" name="3 Slayt Numarası Yer Tutucusu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92B11B1-B47E-4A48-9C2F-2103660BB492}" type="slidenum">
              <a:rPr lang="tr-TR" altLang="tr-TR" smtClean="0"/>
              <a:pPr/>
              <a:t>59</a:t>
            </a:fld>
            <a:endParaRPr lang="tr-TR" altLang="tr-TR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6" grpId="0" autoUpdateAnimBg="0"/>
      <p:bldP spid="6147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smtClean="0">
                <a:solidFill>
                  <a:srgbClr val="C00000"/>
                </a:solidFill>
              </a:rPr>
              <a:t>Biyolojik Etmenler</a:t>
            </a:r>
            <a:endParaRPr lang="tr-TR" b="1" dirty="0">
              <a:solidFill>
                <a:srgbClr val="C00000"/>
              </a:solidFill>
            </a:endParaRP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457200" y="1412776"/>
            <a:ext cx="8291264" cy="4709120"/>
          </a:xfrm>
        </p:spPr>
        <p:txBody>
          <a:bodyPr>
            <a:normAutofit fontScale="77500" lnSpcReduction="20000"/>
          </a:bodyPr>
          <a:lstStyle/>
          <a:p>
            <a:pPr marL="363538" indent="-363538">
              <a:lnSpc>
                <a:spcPct val="120000"/>
              </a:lnSpc>
              <a:buClr>
                <a:srgbClr val="CC0000"/>
              </a:buClr>
              <a:buSzPct val="120000"/>
              <a:buFontTx/>
              <a:buChar char="•"/>
            </a:pPr>
            <a:r>
              <a:rPr lang="tr-TR" dirty="0" smtClean="0">
                <a:latin typeface="Times New Roman" pitchFamily="18" charset="0"/>
              </a:rPr>
              <a:t>Sağlık personeli ile tarım ve hayvancılıkla uğraşanlarda </a:t>
            </a:r>
            <a:r>
              <a:rPr lang="tr-TR" dirty="0" smtClean="0">
                <a:solidFill>
                  <a:srgbClr val="CC0000"/>
                </a:solidFill>
                <a:latin typeface="Times New Roman" pitchFamily="18" charset="0"/>
              </a:rPr>
              <a:t>enfeksiyon hastalıklarına</a:t>
            </a:r>
            <a:r>
              <a:rPr lang="tr-TR" dirty="0" smtClean="0">
                <a:latin typeface="Times New Roman" pitchFamily="18" charset="0"/>
              </a:rPr>
              <a:t> neden olmaktadır.</a:t>
            </a:r>
          </a:p>
          <a:p>
            <a:pPr marL="363538" indent="-363538">
              <a:lnSpc>
                <a:spcPct val="80000"/>
              </a:lnSpc>
              <a:buClr>
                <a:srgbClr val="CC0000"/>
              </a:buClr>
              <a:buSzPct val="120000"/>
              <a:buFontTx/>
              <a:buChar char="•"/>
            </a:pPr>
            <a:endParaRPr lang="tr-TR" dirty="0" smtClean="0">
              <a:latin typeface="Times New Roman" pitchFamily="18" charset="0"/>
            </a:endParaRPr>
          </a:p>
          <a:p>
            <a:pPr marL="363538" indent="-363538">
              <a:lnSpc>
                <a:spcPct val="120000"/>
              </a:lnSpc>
              <a:buClr>
                <a:srgbClr val="CC0000"/>
              </a:buClr>
              <a:buSzPct val="120000"/>
              <a:buFontTx/>
              <a:buChar char="•"/>
            </a:pPr>
            <a:r>
              <a:rPr lang="tr-TR" dirty="0" smtClean="0">
                <a:latin typeface="Times New Roman" pitchFamily="18" charset="0"/>
              </a:rPr>
              <a:t>Bazı sanayi işkollarında da </a:t>
            </a:r>
            <a:r>
              <a:rPr lang="tr-TR" dirty="0" smtClean="0">
                <a:solidFill>
                  <a:srgbClr val="000099"/>
                </a:solidFill>
                <a:latin typeface="Times New Roman" pitchFamily="18" charset="0"/>
              </a:rPr>
              <a:t>biyolojik etmenlere</a:t>
            </a:r>
            <a:r>
              <a:rPr lang="tr-TR" dirty="0" smtClean="0">
                <a:latin typeface="Times New Roman" pitchFamily="18" charset="0"/>
              </a:rPr>
              <a:t> bağlı enfeksiyon hastalıkları görülebilmektedir.</a:t>
            </a:r>
          </a:p>
          <a:p>
            <a:pPr marL="363538" indent="-363538">
              <a:lnSpc>
                <a:spcPct val="80000"/>
              </a:lnSpc>
              <a:buClr>
                <a:srgbClr val="CC0000"/>
              </a:buClr>
              <a:buSzPct val="120000"/>
              <a:buNone/>
            </a:pPr>
            <a:endParaRPr lang="tr-TR" dirty="0" smtClean="0">
              <a:latin typeface="Times New Roman" pitchFamily="18" charset="0"/>
            </a:endParaRPr>
          </a:p>
          <a:p>
            <a:pPr marL="363538" indent="-363538">
              <a:lnSpc>
                <a:spcPct val="80000"/>
              </a:lnSpc>
              <a:buClr>
                <a:srgbClr val="CC0000"/>
              </a:buClr>
              <a:buNone/>
            </a:pPr>
            <a:r>
              <a:rPr lang="tr-TR" b="1" dirty="0" smtClean="0">
                <a:solidFill>
                  <a:srgbClr val="000099"/>
                </a:solidFill>
                <a:latin typeface="Times New Roman" pitchFamily="18" charset="0"/>
              </a:rPr>
              <a:t>Bu hastalıklar; </a:t>
            </a:r>
          </a:p>
          <a:p>
            <a:pPr marL="363538" indent="-363538">
              <a:lnSpc>
                <a:spcPct val="80000"/>
              </a:lnSpc>
              <a:buClr>
                <a:srgbClr val="CC0000"/>
              </a:buClr>
              <a:buNone/>
            </a:pPr>
            <a:endParaRPr lang="tr-TR" b="1" dirty="0" smtClean="0">
              <a:solidFill>
                <a:srgbClr val="000099"/>
              </a:solidFill>
              <a:latin typeface="Times New Roman" pitchFamily="18" charset="0"/>
            </a:endParaRPr>
          </a:p>
          <a:p>
            <a:pPr marL="363538" indent="-363538">
              <a:lnSpc>
                <a:spcPct val="80000"/>
              </a:lnSpc>
              <a:buClr>
                <a:srgbClr val="CC0000"/>
              </a:buClr>
              <a:buSzPct val="95000"/>
              <a:buFontTx/>
              <a:buAutoNum type="arabicPeriod"/>
            </a:pPr>
            <a:r>
              <a:rPr lang="tr-TR" dirty="0" smtClean="0">
                <a:latin typeface="Times New Roman" pitchFamily="18" charset="0"/>
              </a:rPr>
              <a:t>Ani ve çabuk gelişen enfeksiyon hastalıkları</a:t>
            </a:r>
          </a:p>
          <a:p>
            <a:pPr marL="363538" indent="-363538">
              <a:lnSpc>
                <a:spcPct val="80000"/>
              </a:lnSpc>
              <a:buClr>
                <a:srgbClr val="CC0000"/>
              </a:buClr>
              <a:buSzPct val="95000"/>
              <a:buNone/>
            </a:pPr>
            <a:endParaRPr lang="tr-TR" dirty="0" smtClean="0">
              <a:latin typeface="Times New Roman" pitchFamily="18" charset="0"/>
            </a:endParaRPr>
          </a:p>
          <a:p>
            <a:pPr marL="363538" indent="-363538">
              <a:lnSpc>
                <a:spcPct val="80000"/>
              </a:lnSpc>
              <a:buClr>
                <a:srgbClr val="CC0000"/>
              </a:buClr>
              <a:buSzPct val="95000"/>
              <a:buFontTx/>
              <a:buAutoNum type="arabicPeriod"/>
            </a:pPr>
            <a:r>
              <a:rPr lang="tr-TR" dirty="0" smtClean="0">
                <a:latin typeface="Times New Roman" pitchFamily="18" charset="0"/>
              </a:rPr>
              <a:t>Kronik seyirli enfeksiyon hastalıkları</a:t>
            </a:r>
          </a:p>
          <a:p>
            <a:pPr marL="363538" indent="-363538">
              <a:lnSpc>
                <a:spcPct val="80000"/>
              </a:lnSpc>
              <a:buClr>
                <a:srgbClr val="CC0000"/>
              </a:buClr>
              <a:buSzPct val="95000"/>
              <a:buFontTx/>
              <a:buAutoNum type="arabicPeriod"/>
            </a:pPr>
            <a:endParaRPr lang="tr-TR" dirty="0" smtClean="0">
              <a:latin typeface="Times New Roman" pitchFamily="18" charset="0"/>
            </a:endParaRPr>
          </a:p>
          <a:p>
            <a:pPr marL="363538" indent="-363538">
              <a:lnSpc>
                <a:spcPct val="80000"/>
              </a:lnSpc>
              <a:buClr>
                <a:srgbClr val="CC0000"/>
              </a:buClr>
              <a:buSzPct val="95000"/>
              <a:buFontTx/>
              <a:buAutoNum type="arabicPeriod"/>
            </a:pPr>
            <a:r>
              <a:rPr lang="tr-TR" dirty="0" smtClean="0">
                <a:latin typeface="Times New Roman" pitchFamily="18" charset="0"/>
              </a:rPr>
              <a:t>Parazitlerin neden olduğu hastalıklardır</a:t>
            </a:r>
          </a:p>
          <a:p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>
                <a:solidFill>
                  <a:srgbClr val="C00000"/>
                </a:solidFill>
              </a:rPr>
              <a:t>Stresör Nedir?</a:t>
            </a:r>
            <a:endParaRPr lang="tr-TR" dirty="0">
              <a:solidFill>
                <a:srgbClr val="C00000"/>
              </a:solidFill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628800"/>
            <a:ext cx="8009831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785937" y="661989"/>
            <a:ext cx="2498031" cy="409575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tr-TR" sz="2800" b="1" dirty="0">
                <a:solidFill>
                  <a:srgbClr val="C00000"/>
                </a:solidFill>
              </a:rPr>
              <a:t>STRESÖRLER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85938" y="1214438"/>
            <a:ext cx="5666382" cy="5643562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Clr>
                <a:srgbClr val="006600"/>
              </a:buClr>
              <a:buFont typeface="Wingdings 2" pitchFamily="18" charset="2"/>
              <a:buChar char="E"/>
              <a:defRPr/>
            </a:pPr>
            <a:r>
              <a:rPr lang="tr-TR" sz="2000" b="1" dirty="0">
                <a:solidFill>
                  <a:srgbClr val="000066"/>
                </a:solidFill>
              </a:rPr>
              <a:t>Ruhsal ve sosyal nedenler </a:t>
            </a:r>
            <a:endParaRPr lang="tr-TR" sz="2000" b="1" dirty="0" smtClean="0">
              <a:solidFill>
                <a:srgbClr val="000066"/>
              </a:solidFill>
            </a:endParaRPr>
          </a:p>
          <a:p>
            <a:pPr lvl="1" eaLnBrk="1" fontAlgn="auto" hangingPunct="1">
              <a:spcAft>
                <a:spcPts val="0"/>
              </a:spcAft>
              <a:buClr>
                <a:srgbClr val="006600"/>
              </a:buClr>
              <a:buFont typeface="Wingdings 2" pitchFamily="18" charset="2"/>
              <a:buChar char="C"/>
              <a:defRPr/>
            </a:pPr>
            <a:r>
              <a:rPr lang="tr-TR" sz="2000" dirty="0" smtClean="0"/>
              <a:t>işyerinde </a:t>
            </a:r>
            <a:r>
              <a:rPr lang="tr-TR" sz="2000" dirty="0"/>
              <a:t>geçimsizlik, </a:t>
            </a:r>
            <a:endParaRPr lang="tr-TR" sz="2000" dirty="0" smtClean="0"/>
          </a:p>
          <a:p>
            <a:pPr lvl="1" eaLnBrk="1" fontAlgn="auto" hangingPunct="1">
              <a:spcAft>
                <a:spcPts val="0"/>
              </a:spcAft>
              <a:buClr>
                <a:srgbClr val="006600"/>
              </a:buClr>
              <a:buFont typeface="Wingdings 2" pitchFamily="18" charset="2"/>
              <a:buChar char="C"/>
              <a:defRPr/>
            </a:pPr>
            <a:r>
              <a:rPr lang="tr-TR" sz="2000" dirty="0" smtClean="0"/>
              <a:t>işi </a:t>
            </a:r>
            <a:r>
              <a:rPr lang="tr-TR" sz="2000" dirty="0"/>
              <a:t>kaybetme endişesi, </a:t>
            </a:r>
            <a:endParaRPr lang="tr-TR" sz="2000" dirty="0" smtClean="0"/>
          </a:p>
          <a:p>
            <a:pPr lvl="1" eaLnBrk="1" fontAlgn="auto" hangingPunct="1">
              <a:spcAft>
                <a:spcPts val="0"/>
              </a:spcAft>
              <a:buClr>
                <a:srgbClr val="006600"/>
              </a:buClr>
              <a:buFont typeface="Wingdings 2" pitchFamily="18" charset="2"/>
              <a:buChar char="C"/>
              <a:defRPr/>
            </a:pPr>
            <a:r>
              <a:rPr lang="tr-TR" sz="2000" dirty="0" smtClean="0"/>
              <a:t>terfi </a:t>
            </a:r>
            <a:r>
              <a:rPr lang="tr-TR" sz="2000" dirty="0"/>
              <a:t>edememe, </a:t>
            </a:r>
            <a:endParaRPr lang="tr-TR" sz="2000" dirty="0" smtClean="0"/>
          </a:p>
          <a:p>
            <a:pPr lvl="1" eaLnBrk="1" fontAlgn="auto" hangingPunct="1">
              <a:spcAft>
                <a:spcPts val="0"/>
              </a:spcAft>
              <a:buClr>
                <a:srgbClr val="006600"/>
              </a:buClr>
              <a:buFont typeface="Wingdings 2" pitchFamily="18" charset="2"/>
              <a:buChar char="C"/>
              <a:defRPr/>
            </a:pPr>
            <a:r>
              <a:rPr lang="tr-TR" sz="2000" dirty="0" smtClean="0"/>
              <a:t>ücret </a:t>
            </a:r>
            <a:r>
              <a:rPr lang="tr-TR" sz="2000" dirty="0"/>
              <a:t>azlığı, </a:t>
            </a:r>
            <a:endParaRPr lang="tr-TR" sz="2000" dirty="0" smtClean="0"/>
          </a:p>
          <a:p>
            <a:pPr lvl="1" eaLnBrk="1" fontAlgn="auto" hangingPunct="1">
              <a:spcAft>
                <a:spcPts val="0"/>
              </a:spcAft>
              <a:buClr>
                <a:srgbClr val="006600"/>
              </a:buClr>
              <a:buFont typeface="Wingdings 2" pitchFamily="18" charset="2"/>
              <a:buChar char="C"/>
              <a:defRPr/>
            </a:pPr>
            <a:r>
              <a:rPr lang="tr-TR" sz="2000" dirty="0" smtClean="0"/>
              <a:t>vardiyalar</a:t>
            </a:r>
            <a:r>
              <a:rPr lang="tr-TR" sz="2000" dirty="0"/>
              <a:t>, </a:t>
            </a:r>
            <a:endParaRPr lang="tr-TR" sz="2000" dirty="0" smtClean="0"/>
          </a:p>
          <a:p>
            <a:pPr lvl="1" eaLnBrk="1" fontAlgn="auto" hangingPunct="1">
              <a:spcAft>
                <a:spcPts val="0"/>
              </a:spcAft>
              <a:buClr>
                <a:srgbClr val="006600"/>
              </a:buClr>
              <a:buFont typeface="Wingdings 2" pitchFamily="18" charset="2"/>
              <a:buChar char="C"/>
              <a:defRPr/>
            </a:pPr>
            <a:r>
              <a:rPr lang="tr-TR" sz="2000" dirty="0" smtClean="0"/>
              <a:t>grev </a:t>
            </a:r>
            <a:r>
              <a:rPr lang="tr-TR" sz="2000" dirty="0"/>
              <a:t>–lokavt, </a:t>
            </a:r>
            <a:endParaRPr lang="tr-TR" sz="2000" dirty="0" smtClean="0"/>
          </a:p>
          <a:p>
            <a:pPr lvl="1" eaLnBrk="1" fontAlgn="auto" hangingPunct="1">
              <a:spcAft>
                <a:spcPts val="0"/>
              </a:spcAft>
              <a:buClr>
                <a:srgbClr val="006600"/>
              </a:buClr>
              <a:buFont typeface="Wingdings 2" pitchFamily="18" charset="2"/>
              <a:buChar char="C"/>
              <a:defRPr/>
            </a:pPr>
            <a:r>
              <a:rPr lang="tr-TR" sz="2000" dirty="0" smtClean="0"/>
              <a:t>aile </a:t>
            </a:r>
            <a:r>
              <a:rPr lang="tr-TR" sz="2000" dirty="0"/>
              <a:t>içi  sorumluluklar ile iş sorumluluklarının çatışması, </a:t>
            </a:r>
            <a:endParaRPr lang="tr-TR" sz="2000" dirty="0" smtClean="0"/>
          </a:p>
          <a:p>
            <a:pPr lvl="1" eaLnBrk="1" fontAlgn="auto" hangingPunct="1">
              <a:spcAft>
                <a:spcPts val="0"/>
              </a:spcAft>
              <a:buClr>
                <a:srgbClr val="006600"/>
              </a:buClr>
              <a:buFont typeface="Wingdings 2" pitchFamily="18" charset="2"/>
              <a:buChar char="C"/>
              <a:defRPr/>
            </a:pPr>
            <a:r>
              <a:rPr lang="tr-TR" sz="2000" dirty="0" smtClean="0"/>
              <a:t>keder</a:t>
            </a:r>
            <a:r>
              <a:rPr lang="tr-TR" sz="2000" dirty="0"/>
              <a:t>, sevinç vb</a:t>
            </a:r>
            <a:r>
              <a:rPr lang="tr-TR" sz="2000" dirty="0" smtClean="0"/>
              <a:t>.</a:t>
            </a:r>
            <a:endParaRPr lang="tr-TR" sz="2000" dirty="0"/>
          </a:p>
          <a:p>
            <a:pPr eaLnBrk="1" fontAlgn="auto" hangingPunct="1">
              <a:spcAft>
                <a:spcPts val="0"/>
              </a:spcAft>
              <a:buClr>
                <a:srgbClr val="006600"/>
              </a:buClr>
              <a:buFont typeface="Wingdings 2" pitchFamily="18" charset="2"/>
              <a:buChar char="E"/>
              <a:defRPr/>
            </a:pPr>
            <a:r>
              <a:rPr lang="tr-TR" sz="2000" b="1" dirty="0">
                <a:solidFill>
                  <a:srgbClr val="000066"/>
                </a:solidFill>
              </a:rPr>
              <a:t>Fiziksel nedenler </a:t>
            </a:r>
            <a:endParaRPr lang="tr-TR" sz="2000" b="1" dirty="0" smtClean="0">
              <a:solidFill>
                <a:srgbClr val="000066"/>
              </a:solidFill>
            </a:endParaRPr>
          </a:p>
          <a:p>
            <a:pPr lvl="1" eaLnBrk="1" fontAlgn="auto" hangingPunct="1">
              <a:spcAft>
                <a:spcPts val="0"/>
              </a:spcAft>
              <a:buClr>
                <a:srgbClr val="006600"/>
              </a:buClr>
              <a:buFont typeface="Wingdings 2" pitchFamily="18" charset="2"/>
              <a:buChar char="C"/>
              <a:defRPr/>
            </a:pPr>
            <a:r>
              <a:rPr lang="tr-TR" sz="2000" dirty="0" smtClean="0"/>
              <a:t>gürültü</a:t>
            </a:r>
            <a:r>
              <a:rPr lang="tr-TR" sz="2000" dirty="0"/>
              <a:t>, </a:t>
            </a:r>
            <a:endParaRPr lang="tr-TR" sz="2000" dirty="0" smtClean="0"/>
          </a:p>
          <a:p>
            <a:pPr lvl="1" eaLnBrk="1" fontAlgn="auto" hangingPunct="1">
              <a:spcAft>
                <a:spcPts val="0"/>
              </a:spcAft>
              <a:buClr>
                <a:srgbClr val="006600"/>
              </a:buClr>
              <a:buFont typeface="Wingdings 2" pitchFamily="18" charset="2"/>
              <a:buChar char="C"/>
              <a:defRPr/>
            </a:pPr>
            <a:r>
              <a:rPr lang="tr-TR" sz="2000" dirty="0" smtClean="0"/>
              <a:t>titreşim</a:t>
            </a:r>
            <a:r>
              <a:rPr lang="tr-TR" sz="2000" dirty="0"/>
              <a:t>, </a:t>
            </a:r>
            <a:endParaRPr lang="tr-TR" sz="2000" dirty="0" smtClean="0"/>
          </a:p>
          <a:p>
            <a:pPr lvl="1" eaLnBrk="1" fontAlgn="auto" hangingPunct="1">
              <a:spcAft>
                <a:spcPts val="0"/>
              </a:spcAft>
              <a:buClr>
                <a:srgbClr val="006600"/>
              </a:buClr>
              <a:buFont typeface="Wingdings 2" pitchFamily="18" charset="2"/>
              <a:buChar char="C"/>
              <a:defRPr/>
            </a:pPr>
            <a:r>
              <a:rPr lang="tr-TR" sz="2000" dirty="0" smtClean="0"/>
              <a:t>basınç</a:t>
            </a:r>
            <a:r>
              <a:rPr lang="tr-TR" sz="2000" dirty="0"/>
              <a:t>, </a:t>
            </a:r>
            <a:endParaRPr lang="tr-TR" sz="2000" dirty="0" smtClean="0"/>
          </a:p>
          <a:p>
            <a:pPr lvl="1" eaLnBrk="1" fontAlgn="auto" hangingPunct="1">
              <a:spcAft>
                <a:spcPts val="0"/>
              </a:spcAft>
              <a:buClr>
                <a:srgbClr val="006600"/>
              </a:buClr>
              <a:buFont typeface="Wingdings 2" pitchFamily="18" charset="2"/>
              <a:buChar char="C"/>
              <a:defRPr/>
            </a:pPr>
            <a:r>
              <a:rPr lang="tr-TR" sz="2000" dirty="0" smtClean="0"/>
              <a:t>termal </a:t>
            </a:r>
            <a:r>
              <a:rPr lang="tr-TR" sz="2000" dirty="0"/>
              <a:t>konfor şartları, </a:t>
            </a:r>
            <a:endParaRPr lang="tr-TR" sz="2000" dirty="0" smtClean="0"/>
          </a:p>
          <a:p>
            <a:pPr lvl="1" eaLnBrk="1" fontAlgn="auto" hangingPunct="1">
              <a:spcAft>
                <a:spcPts val="0"/>
              </a:spcAft>
              <a:buClr>
                <a:srgbClr val="006600"/>
              </a:buClr>
              <a:buFont typeface="Wingdings 2" pitchFamily="18" charset="2"/>
              <a:buChar char="C"/>
              <a:defRPr/>
            </a:pPr>
            <a:r>
              <a:rPr lang="tr-TR" sz="2000" dirty="0" smtClean="0"/>
              <a:t>Aydınlatma düzeni</a:t>
            </a:r>
          </a:p>
          <a:p>
            <a:pPr marL="457200" lvl="1" indent="0" eaLnBrk="1" fontAlgn="auto" hangingPunct="1">
              <a:spcAft>
                <a:spcPts val="0"/>
              </a:spcAft>
              <a:buClr>
                <a:srgbClr val="006600"/>
              </a:buClr>
              <a:buFont typeface="Arial" pitchFamily="34" charset="0"/>
              <a:buNone/>
              <a:defRPr/>
            </a:pPr>
            <a:endParaRPr lang="tr-TR" sz="1600" dirty="0">
              <a:latin typeface="+mj-lt"/>
            </a:endParaRPr>
          </a:p>
        </p:txBody>
      </p:sp>
      <p:sp>
        <p:nvSpPr>
          <p:cNvPr id="18436" name="3 Slayt Numarası Yer Tutucusu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7A597EE-EF5C-4EDF-8486-5A7CFB42A8B2}" type="slidenum">
              <a:rPr lang="tr-TR" altLang="tr-TR" smtClean="0"/>
              <a:pPr/>
              <a:t>61</a:t>
            </a:fld>
            <a:endParaRPr lang="tr-TR" altLang="tr-T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571625" y="642938"/>
            <a:ext cx="4982766" cy="500062"/>
          </a:xfrm>
        </p:spPr>
        <p:txBody>
          <a:bodyPr/>
          <a:lstStyle/>
          <a:p>
            <a:pPr eaLnBrk="1" hangingPunct="1"/>
            <a:r>
              <a:rPr lang="tr-TR" altLang="tr-TR" sz="2400" b="1" dirty="0" smtClean="0">
                <a:solidFill>
                  <a:srgbClr val="C00000"/>
                </a:solidFill>
              </a:rPr>
              <a:t>STRESİN İŞKOLUNA GÖRE DEĞİŞİMİ</a:t>
            </a:r>
          </a:p>
        </p:txBody>
      </p:sp>
      <p:graphicFrame>
        <p:nvGraphicFramePr>
          <p:cNvPr id="9463" name="Group 247"/>
          <p:cNvGraphicFramePr>
            <a:graphicFrameLocks noGrp="1"/>
          </p:cNvGraphicFramePr>
          <p:nvPr/>
        </p:nvGraphicFramePr>
        <p:xfrm>
          <a:off x="1428750" y="1285875"/>
          <a:ext cx="6197204" cy="5364480"/>
        </p:xfrm>
        <a:graphic>
          <a:graphicData uri="http://schemas.openxmlformats.org/drawingml/2006/table">
            <a:tbl>
              <a:tblPr/>
              <a:tblGrid>
                <a:gridCol w="3927141"/>
                <a:gridCol w="2270063"/>
              </a:tblGrid>
              <a:tr h="35401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tr-T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Yüksek Stres Düzeyli Meslekler</a:t>
                      </a:r>
                    </a:p>
                  </a:txBody>
                  <a:tcPr marL="68580" marR="68580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tr-TR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Meslek Grubu</a:t>
                      </a:r>
                    </a:p>
                  </a:txBody>
                  <a:tcPr marL="68580" marR="6858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tr-T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Ölçüm Aralığı</a:t>
                      </a:r>
                    </a:p>
                  </a:txBody>
                  <a:tcPr marL="68580" marR="6858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tr-T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j-lt"/>
                        </a:rPr>
                        <a:t>Madenci</a:t>
                      </a:r>
                    </a:p>
                  </a:txBody>
                  <a:tcPr marL="68580" marR="6858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tr-T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j-lt"/>
                        </a:rPr>
                        <a:t>8.3</a:t>
                      </a:r>
                    </a:p>
                  </a:txBody>
                  <a:tcPr marL="68580" marR="6858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tr-T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j-lt"/>
                        </a:rPr>
                        <a:t>Polis memuru</a:t>
                      </a:r>
                    </a:p>
                  </a:txBody>
                  <a:tcPr marL="68580" marR="6858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tr-T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j-lt"/>
                        </a:rPr>
                        <a:t>7.7</a:t>
                      </a:r>
                    </a:p>
                  </a:txBody>
                  <a:tcPr marL="68580" marR="6858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2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tr-T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j-lt"/>
                        </a:rPr>
                        <a:t>Gardiyan, İnşaat işçisi, Pilot, Gazeteci</a:t>
                      </a:r>
                    </a:p>
                  </a:txBody>
                  <a:tcPr marL="68580" marR="6858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tr-T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j-lt"/>
                        </a:rPr>
                        <a:t>7.5</a:t>
                      </a:r>
                    </a:p>
                  </a:txBody>
                  <a:tcPr marL="68580" marR="6858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tr-T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j-lt"/>
                        </a:rPr>
                        <a:t>Reklam yöneticisi, Diş hekimi</a:t>
                      </a:r>
                    </a:p>
                  </a:txBody>
                  <a:tcPr marL="68580" marR="6858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tr-T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j-lt"/>
                        </a:rPr>
                        <a:t>7.3</a:t>
                      </a:r>
                    </a:p>
                  </a:txBody>
                  <a:tcPr marL="68580" marR="6858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4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tr-T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j-lt"/>
                        </a:rPr>
                        <a:t>Aktör</a:t>
                      </a:r>
                    </a:p>
                  </a:txBody>
                  <a:tcPr marL="68580" marR="6858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tr-T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j-lt"/>
                        </a:rPr>
                        <a:t>7.2</a:t>
                      </a:r>
                    </a:p>
                  </a:txBody>
                  <a:tcPr marL="68580" marR="6858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tr-T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j-lt"/>
                        </a:rPr>
                        <a:t>Doktor, Radyo-TV çalışanı</a:t>
                      </a:r>
                    </a:p>
                  </a:txBody>
                  <a:tcPr marL="68580" marR="6858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tr-T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j-lt"/>
                        </a:rPr>
                        <a:t>6.8</a:t>
                      </a:r>
                    </a:p>
                  </a:txBody>
                  <a:tcPr marL="68580" marR="6858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4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tr-T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j-lt"/>
                        </a:rPr>
                        <a:t>Hemşire, Film yapım ekibi</a:t>
                      </a:r>
                    </a:p>
                  </a:txBody>
                  <a:tcPr marL="68580" marR="6858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tr-T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j-lt"/>
                        </a:rPr>
                        <a:t>6.5</a:t>
                      </a:r>
                    </a:p>
                  </a:txBody>
                  <a:tcPr marL="68580" marR="6858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1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tr-T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j-lt"/>
                        </a:rPr>
                        <a:t>Ambulans personeli, Müzisyen, İtfaiye personeli</a:t>
                      </a:r>
                    </a:p>
                  </a:txBody>
                  <a:tcPr marL="68580" marR="6858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tr-T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j-lt"/>
                        </a:rPr>
                        <a:t>6.3</a:t>
                      </a:r>
                    </a:p>
                  </a:txBody>
                  <a:tcPr marL="68580" marR="6858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tr-T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j-lt"/>
                        </a:rPr>
                        <a:t>Öğretmen</a:t>
                      </a:r>
                    </a:p>
                  </a:txBody>
                  <a:tcPr marL="68580" marR="6858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tr-T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j-lt"/>
                        </a:rPr>
                        <a:t>6.2</a:t>
                      </a:r>
                    </a:p>
                  </a:txBody>
                  <a:tcPr marL="68580" marR="6858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4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tr-T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j-lt"/>
                        </a:rPr>
                        <a:t>Sosyal işçi, Personel müdürü</a:t>
                      </a:r>
                    </a:p>
                  </a:txBody>
                  <a:tcPr marL="68580" marR="6858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tr-TR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j-lt"/>
                        </a:rPr>
                        <a:t>6.0</a:t>
                      </a:r>
                    </a:p>
                  </a:txBody>
                  <a:tcPr marL="68580" marR="6858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0507" name="3 Slayt Numarası Yer Tutucusu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F698653-1D7E-44E6-A277-346C7C7DF49F}" type="slidenum">
              <a:rPr lang="tr-TR" altLang="tr-TR" smtClean="0"/>
              <a:pPr/>
              <a:t>62</a:t>
            </a:fld>
            <a:endParaRPr lang="tr-TR" altLang="tr-T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1 Başlık"/>
          <p:cNvSpPr>
            <a:spLocks noGrp="1"/>
          </p:cNvSpPr>
          <p:nvPr>
            <p:ph type="title" idx="4294967295"/>
          </p:nvPr>
        </p:nvSpPr>
        <p:spPr>
          <a:xfrm>
            <a:off x="1197769" y="536576"/>
            <a:ext cx="3802856" cy="606425"/>
          </a:xfrm>
        </p:spPr>
        <p:txBody>
          <a:bodyPr/>
          <a:lstStyle/>
          <a:p>
            <a:pPr eaLnBrk="1" hangingPunct="1"/>
            <a:r>
              <a:rPr lang="tr-TR" altLang="tr-TR" sz="2400" b="1" smtClean="0">
                <a:solidFill>
                  <a:srgbClr val="C00000"/>
                </a:solidFill>
                <a:cs typeface="Arial" pitchFamily="34" charset="0"/>
              </a:rPr>
              <a:t>Olaylara göre stres dağılımı</a:t>
            </a:r>
          </a:p>
        </p:txBody>
      </p:sp>
      <p:sp>
        <p:nvSpPr>
          <p:cNvPr id="14339" name="2 İçerik Yer Tutucusu"/>
          <p:cNvSpPr>
            <a:spLocks noGrp="1"/>
          </p:cNvSpPr>
          <p:nvPr>
            <p:ph type="body" idx="4294967295"/>
          </p:nvPr>
        </p:nvSpPr>
        <p:spPr>
          <a:xfrm>
            <a:off x="1810942" y="1428750"/>
            <a:ext cx="5431631" cy="4572000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lnSpc>
                <a:spcPct val="80000"/>
              </a:lnSpc>
              <a:spcAft>
                <a:spcPts val="0"/>
              </a:spcAft>
              <a:buClr>
                <a:srgbClr val="006600"/>
              </a:buClr>
              <a:buFont typeface="Wingdings 2" pitchFamily="18" charset="2"/>
              <a:buChar char=""/>
              <a:defRPr/>
            </a:pPr>
            <a:r>
              <a:rPr lang="tr-TR" sz="20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Çocuğun ölümü </a:t>
            </a:r>
            <a:r>
              <a:rPr lang="tr-TR" sz="2000" dirty="0" smtClean="0">
                <a:latin typeface="Arial" pitchFamily="34" charset="0"/>
                <a:cs typeface="Arial" pitchFamily="34" charset="0"/>
              </a:rPr>
              <a:t>			92</a:t>
            </a: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Clr>
                <a:srgbClr val="006600"/>
              </a:buClr>
              <a:buFont typeface="Wingdings 2" pitchFamily="18" charset="2"/>
              <a:buChar char=""/>
              <a:defRPr/>
            </a:pPr>
            <a:r>
              <a:rPr lang="tr-TR" sz="2000" dirty="0" smtClean="0">
                <a:latin typeface="Arial" pitchFamily="34" charset="0"/>
                <a:cs typeface="Arial" pitchFamily="34" charset="0"/>
              </a:rPr>
              <a:t>Eşin ölümü 				90</a:t>
            </a: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Clr>
                <a:srgbClr val="006600"/>
              </a:buClr>
              <a:buFont typeface="Wingdings 2" pitchFamily="18" charset="2"/>
              <a:buChar char=""/>
              <a:defRPr/>
            </a:pPr>
            <a:r>
              <a:rPr lang="tr-TR" sz="2000" dirty="0" smtClean="0">
                <a:latin typeface="Arial" pitchFamily="34" charset="0"/>
                <a:cs typeface="Arial" pitchFamily="34" charset="0"/>
              </a:rPr>
              <a:t>Eşi tarafından </a:t>
            </a:r>
            <a:r>
              <a:rPr lang="tr-TR" sz="20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aldatılma</a:t>
            </a:r>
            <a:r>
              <a:rPr lang="tr-TR" sz="2000" dirty="0" smtClean="0">
                <a:latin typeface="Arial" pitchFamily="34" charset="0"/>
                <a:cs typeface="Arial" pitchFamily="34" charset="0"/>
              </a:rPr>
              <a:t> 		87</a:t>
            </a: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Clr>
                <a:srgbClr val="006600"/>
              </a:buClr>
              <a:buFont typeface="Wingdings 2" pitchFamily="18" charset="2"/>
              <a:buChar char=""/>
              <a:defRPr/>
            </a:pPr>
            <a:r>
              <a:rPr lang="tr-TR" sz="2000" dirty="0" smtClean="0">
                <a:latin typeface="Arial" pitchFamily="34" charset="0"/>
                <a:cs typeface="Arial" pitchFamily="34" charset="0"/>
              </a:rPr>
              <a:t>Anne veya babanın ölümü 		87</a:t>
            </a: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Clr>
                <a:srgbClr val="006600"/>
              </a:buClr>
              <a:buFont typeface="Wingdings 2" pitchFamily="18" charset="2"/>
              <a:buChar char=""/>
              <a:defRPr/>
            </a:pPr>
            <a:r>
              <a:rPr lang="tr-TR" sz="20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Hapse mahkum olma </a:t>
            </a:r>
            <a:r>
              <a:rPr lang="tr-TR" sz="2000" dirty="0" smtClean="0">
                <a:latin typeface="Arial" pitchFamily="34" charset="0"/>
                <a:cs typeface="Arial" pitchFamily="34" charset="0"/>
              </a:rPr>
              <a:t>			86</a:t>
            </a: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Clr>
                <a:srgbClr val="006600"/>
              </a:buClr>
              <a:buFont typeface="Wingdings 2" pitchFamily="18" charset="2"/>
              <a:buChar char=""/>
              <a:defRPr/>
            </a:pPr>
            <a:r>
              <a:rPr lang="tr-TR" sz="2000" dirty="0" smtClean="0">
                <a:latin typeface="Arial" pitchFamily="34" charset="0"/>
                <a:cs typeface="Arial" pitchFamily="34" charset="0"/>
              </a:rPr>
              <a:t>Çocuğun sakatlanması 		85</a:t>
            </a: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Clr>
                <a:srgbClr val="006600"/>
              </a:buClr>
              <a:buFont typeface="Wingdings 2" pitchFamily="18" charset="2"/>
              <a:buChar char=""/>
              <a:defRPr/>
            </a:pPr>
            <a:r>
              <a:rPr lang="tr-TR" sz="20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Evlilik dışı hamilelik </a:t>
            </a:r>
            <a:r>
              <a:rPr lang="tr-TR" sz="2000" dirty="0" smtClean="0">
                <a:latin typeface="Arial" pitchFamily="34" charset="0"/>
                <a:cs typeface="Arial" pitchFamily="34" charset="0"/>
              </a:rPr>
              <a:t>			83</a:t>
            </a: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Clr>
                <a:srgbClr val="006600"/>
              </a:buClr>
              <a:buFont typeface="Wingdings 2" pitchFamily="18" charset="2"/>
              <a:buChar char=""/>
              <a:defRPr/>
            </a:pPr>
            <a:r>
              <a:rPr lang="tr-TR" sz="2000" dirty="0" smtClean="0">
                <a:latin typeface="Arial" pitchFamily="34" charset="0"/>
                <a:cs typeface="Arial" pitchFamily="34" charset="0"/>
              </a:rPr>
              <a:t>İstemediği evliliği yapma 		83</a:t>
            </a: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Clr>
                <a:srgbClr val="006600"/>
              </a:buClr>
              <a:buFont typeface="Wingdings 2" pitchFamily="18" charset="2"/>
              <a:buChar char=""/>
              <a:defRPr/>
            </a:pPr>
            <a:r>
              <a:rPr lang="tr-TR" sz="20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Eşin ağır kaza yapması 		79</a:t>
            </a: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Clr>
                <a:srgbClr val="006600"/>
              </a:buClr>
              <a:buFont typeface="Wingdings 2" pitchFamily="18" charset="2"/>
              <a:buChar char=""/>
              <a:defRPr/>
            </a:pPr>
            <a:r>
              <a:rPr lang="tr-TR" sz="2000" dirty="0" smtClean="0">
                <a:latin typeface="Arial" pitchFamily="34" charset="0"/>
                <a:cs typeface="Arial" pitchFamily="34" charset="0"/>
              </a:rPr>
              <a:t>Anne-baba geçimsizliği veya ayrılma 	77</a:t>
            </a: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Clr>
                <a:srgbClr val="006600"/>
              </a:buClr>
              <a:buFont typeface="Wingdings 2" pitchFamily="18" charset="2"/>
              <a:buChar char=""/>
              <a:defRPr/>
            </a:pPr>
            <a:r>
              <a:rPr lang="tr-TR" sz="20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Ağır hastalık,kaza ,yaralanma </a:t>
            </a:r>
            <a:r>
              <a:rPr lang="tr-TR" sz="2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	75</a:t>
            </a: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Clr>
                <a:srgbClr val="006600"/>
              </a:buClr>
              <a:buFont typeface="Wingdings 2" pitchFamily="18" charset="2"/>
              <a:buChar char=""/>
              <a:defRPr/>
            </a:pPr>
            <a:r>
              <a:rPr lang="tr-TR" sz="2000" dirty="0" smtClean="0">
                <a:latin typeface="Arial" pitchFamily="34" charset="0"/>
                <a:cs typeface="Arial" pitchFamily="34" charset="0"/>
              </a:rPr>
              <a:t>Boşanma 				72</a:t>
            </a: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Clr>
                <a:srgbClr val="006600"/>
              </a:buClr>
              <a:buFont typeface="Wingdings 2" pitchFamily="18" charset="2"/>
              <a:buChar char=""/>
              <a:defRPr/>
            </a:pPr>
            <a:r>
              <a:rPr lang="tr-TR" sz="2000" dirty="0" smtClean="0">
                <a:latin typeface="Arial" pitchFamily="34" charset="0"/>
                <a:cs typeface="Arial" pitchFamily="34" charset="0"/>
              </a:rPr>
              <a:t>Büyük ölçüde </a:t>
            </a:r>
            <a:r>
              <a:rPr lang="tr-TR" sz="20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borçlanma</a:t>
            </a:r>
            <a:r>
              <a:rPr lang="tr-TR" sz="2000" dirty="0" smtClean="0">
                <a:latin typeface="Arial" pitchFamily="34" charset="0"/>
                <a:cs typeface="Arial" pitchFamily="34" charset="0"/>
              </a:rPr>
              <a:t> 		72</a:t>
            </a: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Clr>
                <a:srgbClr val="006600"/>
              </a:buClr>
              <a:buFont typeface="Wingdings 2" pitchFamily="18" charset="2"/>
              <a:buChar char=""/>
              <a:defRPr/>
            </a:pPr>
            <a:r>
              <a:rPr lang="tr-TR" sz="20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Evlilik dışı ilişkiye girme 		68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tr-TR" sz="18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508" name="3 Slayt Numarası Yer Tutucusu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6C4B56F-BB3A-44ED-AF13-49C291186B88}" type="slidenum">
              <a:rPr lang="tr-TR" altLang="tr-TR" smtClean="0"/>
              <a:pPr/>
              <a:t>63</a:t>
            </a:fld>
            <a:endParaRPr lang="tr-TR" altLang="tr-T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55776" y="404664"/>
            <a:ext cx="5067398" cy="857250"/>
          </a:xfrm>
        </p:spPr>
        <p:txBody>
          <a:bodyPr>
            <a:noAutofit/>
          </a:bodyPr>
          <a:lstStyle/>
          <a:p>
            <a:pPr eaLnBrk="1" hangingPunct="1"/>
            <a:r>
              <a:rPr lang="tr-TR" altLang="tr-TR" sz="3200" b="1" dirty="0" smtClean="0">
                <a:solidFill>
                  <a:srgbClr val="C00000"/>
                </a:solidFill>
              </a:rPr>
              <a:t>BİREY STRESE KARŞI NASIL BİR TEPKİ VERİR?</a:t>
            </a:r>
          </a:p>
        </p:txBody>
      </p:sp>
      <p:sp>
        <p:nvSpPr>
          <p:cNvPr id="238596" name="Rectangle 4"/>
          <p:cNvSpPr>
            <a:spLocks noChangeArrowheads="1"/>
          </p:cNvSpPr>
          <p:nvPr/>
        </p:nvSpPr>
        <p:spPr bwMode="ltGray">
          <a:xfrm>
            <a:off x="971600" y="1484784"/>
            <a:ext cx="7848872" cy="4893647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tr-TR" sz="2400" dirty="0">
                <a:latin typeface="+mj-lt"/>
              </a:rPr>
              <a:t>Stres altındayken değişim tehdit olarak algılanır ve </a:t>
            </a:r>
          </a:p>
          <a:p>
            <a:pPr lvl="1" algn="just">
              <a:lnSpc>
                <a:spcPct val="150000"/>
              </a:lnSpc>
              <a:buClr>
                <a:srgbClr val="006600"/>
              </a:buClr>
              <a:buFont typeface="Wingdings 2" pitchFamily="18" charset="2"/>
              <a:buChar char="E"/>
              <a:defRPr/>
            </a:pPr>
            <a:r>
              <a:rPr lang="tr-TR" sz="2400" dirty="0">
                <a:latin typeface="+mj-lt"/>
              </a:rPr>
              <a:t>Endokrin sistem, </a:t>
            </a:r>
          </a:p>
          <a:p>
            <a:pPr lvl="1" algn="just">
              <a:lnSpc>
                <a:spcPct val="150000"/>
              </a:lnSpc>
              <a:buClr>
                <a:srgbClr val="006600"/>
              </a:buClr>
              <a:buFont typeface="Wingdings 2" pitchFamily="18" charset="2"/>
              <a:buChar char="E"/>
              <a:defRPr/>
            </a:pPr>
            <a:r>
              <a:rPr lang="tr-TR" sz="2400" dirty="0" err="1">
                <a:latin typeface="+mj-lt"/>
              </a:rPr>
              <a:t>Hipotalamus</a:t>
            </a:r>
            <a:r>
              <a:rPr lang="tr-TR" sz="2400" dirty="0">
                <a:latin typeface="+mj-lt"/>
              </a:rPr>
              <a:t>, </a:t>
            </a:r>
          </a:p>
          <a:p>
            <a:pPr lvl="1" algn="just">
              <a:lnSpc>
                <a:spcPct val="150000"/>
              </a:lnSpc>
              <a:buClr>
                <a:srgbClr val="006600"/>
              </a:buClr>
              <a:buFont typeface="Wingdings 2" pitchFamily="18" charset="2"/>
              <a:buChar char="E"/>
              <a:defRPr/>
            </a:pPr>
            <a:r>
              <a:rPr lang="tr-TR" sz="2400" dirty="0">
                <a:latin typeface="+mj-lt"/>
              </a:rPr>
              <a:t>Pankreas, </a:t>
            </a:r>
          </a:p>
          <a:p>
            <a:pPr lvl="1" algn="just">
              <a:lnSpc>
                <a:spcPct val="150000"/>
              </a:lnSpc>
              <a:buClr>
                <a:srgbClr val="006600"/>
              </a:buClr>
              <a:buFont typeface="Wingdings 2" pitchFamily="18" charset="2"/>
              <a:buChar char="E"/>
              <a:defRPr/>
            </a:pPr>
            <a:r>
              <a:rPr lang="tr-TR" sz="2400" dirty="0" err="1">
                <a:latin typeface="+mj-lt"/>
              </a:rPr>
              <a:t>Tiroid</a:t>
            </a:r>
            <a:r>
              <a:rPr lang="tr-TR" sz="2400" dirty="0">
                <a:latin typeface="+mj-lt"/>
              </a:rPr>
              <a:t> </a:t>
            </a:r>
          </a:p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tr-TR" sz="2400" dirty="0">
                <a:latin typeface="+mj-lt"/>
              </a:rPr>
              <a:t>gibi doğrudan kana karışan hormonları üreten bezleri uyarır.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tr-TR" sz="2400" b="1" dirty="0" smtClean="0">
                <a:latin typeface="+mj-lt"/>
              </a:rPr>
              <a:t>Vücut </a:t>
            </a:r>
            <a:r>
              <a:rPr lang="tr-TR" sz="2400" b="1" dirty="0">
                <a:latin typeface="+mj-lt"/>
              </a:rPr>
              <a:t>3 aşamadan geçer;</a:t>
            </a:r>
          </a:p>
          <a:p>
            <a:pPr lvl="2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Font typeface="Wingdings 2" pitchFamily="18" charset="2"/>
              <a:buChar char="E"/>
              <a:defRPr/>
            </a:pPr>
            <a:r>
              <a:rPr lang="tr-TR" sz="2400" dirty="0">
                <a:solidFill>
                  <a:srgbClr val="000066"/>
                </a:solidFill>
                <a:latin typeface="+mj-lt"/>
              </a:rPr>
              <a:t>Alarm </a:t>
            </a:r>
          </a:p>
          <a:p>
            <a:pPr lvl="2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Font typeface="Wingdings 2" pitchFamily="18" charset="2"/>
              <a:buChar char="E"/>
              <a:defRPr/>
            </a:pPr>
            <a:r>
              <a:rPr lang="tr-TR" sz="2400" dirty="0">
                <a:solidFill>
                  <a:srgbClr val="000066"/>
                </a:solidFill>
                <a:latin typeface="+mj-lt"/>
              </a:rPr>
              <a:t>Direnç </a:t>
            </a:r>
          </a:p>
          <a:p>
            <a:pPr lvl="2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Font typeface="Wingdings 2" pitchFamily="18" charset="2"/>
              <a:buChar char="E"/>
              <a:defRPr/>
            </a:pPr>
            <a:r>
              <a:rPr lang="tr-TR" sz="2400" dirty="0">
                <a:solidFill>
                  <a:srgbClr val="000066"/>
                </a:solidFill>
                <a:latin typeface="+mj-lt"/>
              </a:rPr>
              <a:t>Tükenm</a:t>
            </a:r>
            <a:r>
              <a:rPr lang="tr-TR" sz="2400" dirty="0">
                <a:latin typeface="+mj-lt"/>
              </a:rPr>
              <a:t>e</a:t>
            </a:r>
            <a:endParaRPr lang="en-AU" sz="2400" dirty="0">
              <a:latin typeface="+mj-lt"/>
            </a:endParaRPr>
          </a:p>
        </p:txBody>
      </p:sp>
      <p:sp>
        <p:nvSpPr>
          <p:cNvPr id="23556" name="3 Slayt Numarası Yer Tutucusu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6E2ADAF-037A-4894-BD04-12372B104093}" type="slidenum">
              <a:rPr lang="tr-TR" altLang="tr-TR" smtClean="0"/>
              <a:pPr/>
              <a:t>64</a:t>
            </a:fld>
            <a:endParaRPr lang="tr-TR" altLang="tr-T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4"/>
          <p:cNvSpPr>
            <a:spLocks noGrp="1" noChangeArrowheads="1"/>
          </p:cNvSpPr>
          <p:nvPr>
            <p:ph type="title"/>
          </p:nvPr>
        </p:nvSpPr>
        <p:spPr>
          <a:xfrm>
            <a:off x="1485900" y="703264"/>
            <a:ext cx="4238228" cy="439737"/>
          </a:xfrm>
        </p:spPr>
        <p:txBody>
          <a:bodyPr>
            <a:noAutofit/>
          </a:bodyPr>
          <a:lstStyle/>
          <a:p>
            <a:pPr eaLnBrk="1" hangingPunct="1"/>
            <a:r>
              <a:rPr lang="tr-TR" altLang="tr-TR" sz="3200" b="1" dirty="0" smtClean="0">
                <a:solidFill>
                  <a:srgbClr val="C00000"/>
                </a:solidFill>
              </a:rPr>
              <a:t>ALARM AŞAMASI</a:t>
            </a:r>
          </a:p>
        </p:txBody>
      </p:sp>
      <p:sp>
        <p:nvSpPr>
          <p:cNvPr id="239623" name="Rectangle 7"/>
          <p:cNvSpPr>
            <a:spLocks noChangeArrowheads="1"/>
          </p:cNvSpPr>
          <p:nvPr/>
        </p:nvSpPr>
        <p:spPr bwMode="ltGray">
          <a:xfrm>
            <a:off x="1043608" y="1844824"/>
            <a:ext cx="7272808" cy="3108543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tr-TR" sz="2800" dirty="0">
                <a:latin typeface="+mj-lt"/>
              </a:rPr>
              <a:t>Birey stres kaynağı ile karşılaştığında sempatik sinir sistemi etkin hale gelir ve beden </a:t>
            </a:r>
            <a:r>
              <a:rPr lang="tr-TR" sz="2800" b="1" dirty="0">
                <a:solidFill>
                  <a:srgbClr val="000066"/>
                </a:solidFill>
                <a:latin typeface="+mj-lt"/>
              </a:rPr>
              <a:t>“savaş ya da kaç”</a:t>
            </a:r>
            <a:r>
              <a:rPr lang="tr-TR" sz="2800" dirty="0">
                <a:latin typeface="+mj-lt"/>
              </a:rPr>
              <a:t> tepkisi gösterir.  </a:t>
            </a:r>
            <a:r>
              <a:rPr lang="tr-TR" sz="2800" b="1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(</a:t>
            </a:r>
            <a:r>
              <a:rPr lang="tr-TR" sz="2800" b="1" dirty="0" err="1">
                <a:solidFill>
                  <a:schemeClr val="accent5">
                    <a:lumMod val="50000"/>
                  </a:schemeClr>
                </a:solidFill>
                <a:latin typeface="+mj-lt"/>
              </a:rPr>
              <a:t>Fight</a:t>
            </a:r>
            <a:r>
              <a:rPr lang="tr-TR" sz="2800" b="1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 </a:t>
            </a:r>
            <a:r>
              <a:rPr lang="tr-TR" sz="2800" b="1" dirty="0" err="1">
                <a:solidFill>
                  <a:schemeClr val="accent5">
                    <a:lumMod val="50000"/>
                  </a:schemeClr>
                </a:solidFill>
                <a:latin typeface="+mj-lt"/>
              </a:rPr>
              <a:t>or</a:t>
            </a:r>
            <a:r>
              <a:rPr lang="tr-TR" sz="2800" b="1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 </a:t>
            </a:r>
            <a:r>
              <a:rPr lang="tr-TR" sz="2800" b="1" dirty="0" err="1">
                <a:solidFill>
                  <a:schemeClr val="accent5">
                    <a:lumMod val="50000"/>
                  </a:schemeClr>
                </a:solidFill>
                <a:latin typeface="+mj-lt"/>
              </a:rPr>
              <a:t>flight</a:t>
            </a:r>
            <a:r>
              <a:rPr lang="tr-TR" sz="2800" b="1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)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tr-TR" sz="2800" dirty="0">
              <a:latin typeface="+mj-lt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tr-TR" sz="2800" dirty="0">
                <a:latin typeface="+mj-lt"/>
              </a:rPr>
              <a:t>Bu tepki sırasında bedende değişmeler sonucu kişi stres kaynağıyla yüzleşmeye yada kaçmaya hazır hale gelir. </a:t>
            </a:r>
            <a:endParaRPr lang="en-AU" sz="2800" dirty="0">
              <a:latin typeface="+mj-lt"/>
            </a:endParaRPr>
          </a:p>
        </p:txBody>
      </p:sp>
      <p:sp>
        <p:nvSpPr>
          <p:cNvPr id="25604" name="3 Slayt Numarası Yer Tutucusu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BF51950-434F-43A2-B7E1-CB7D0B1B0E1B}" type="slidenum">
              <a:rPr lang="tr-TR" altLang="tr-TR" smtClean="0"/>
              <a:pPr/>
              <a:t>65</a:t>
            </a:fld>
            <a:endParaRPr lang="tr-TR" altLang="tr-T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tr-TR" b="1" dirty="0" smtClean="0">
                <a:solidFill>
                  <a:srgbClr val="C00000"/>
                </a:solidFill>
              </a:rPr>
              <a:t>ALARM AŞAMASI</a:t>
            </a:r>
            <a:endParaRPr lang="tr-TR" dirty="0">
              <a:solidFill>
                <a:srgbClr val="C00000"/>
              </a:solidFill>
            </a:endParaRP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134" y="1677193"/>
            <a:ext cx="4321098" cy="4873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2134791" y="690564"/>
            <a:ext cx="4848225" cy="523875"/>
          </a:xfrm>
        </p:spPr>
        <p:txBody>
          <a:bodyPr/>
          <a:lstStyle/>
          <a:p>
            <a:pPr eaLnBrk="1" hangingPunct="1"/>
            <a:r>
              <a:rPr lang="tr-TR" altLang="tr-TR" sz="2400" b="1" smtClean="0">
                <a:solidFill>
                  <a:srgbClr val="000066"/>
                </a:solidFill>
              </a:rPr>
              <a:t>Alarm Aşamasında Fiziksel Belirtiler</a:t>
            </a:r>
          </a:p>
        </p:txBody>
      </p:sp>
      <p:grpSp>
        <p:nvGrpSpPr>
          <p:cNvPr id="2" name="27 Grup"/>
          <p:cNvGrpSpPr>
            <a:grpSpLocks/>
          </p:cNvGrpSpPr>
          <p:nvPr/>
        </p:nvGrpSpPr>
        <p:grpSpPr bwMode="auto">
          <a:xfrm>
            <a:off x="1331119" y="1928813"/>
            <a:ext cx="6373418" cy="4112875"/>
            <a:chOff x="250825" y="1484313"/>
            <a:chExt cx="8497890" cy="4112875"/>
          </a:xfrm>
        </p:grpSpPr>
        <p:sp>
          <p:nvSpPr>
            <p:cNvPr id="1030" name="Rectangle 6"/>
            <p:cNvSpPr>
              <a:spLocks noChangeArrowheads="1"/>
            </p:cNvSpPr>
            <p:nvPr/>
          </p:nvSpPr>
          <p:spPr bwMode="ltGray">
            <a:xfrm>
              <a:off x="250825" y="1700213"/>
              <a:ext cx="4275139" cy="707886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AU" altLang="tr-TR" sz="2000"/>
                <a:t>Kan akımı beyne ve kaslara yönlenir</a:t>
              </a:r>
            </a:p>
          </p:txBody>
        </p:sp>
        <p:sp>
          <p:nvSpPr>
            <p:cNvPr id="1031" name="Line 7"/>
            <p:cNvSpPr>
              <a:spLocks noChangeShapeType="1"/>
            </p:cNvSpPr>
            <p:nvPr/>
          </p:nvSpPr>
          <p:spPr bwMode="ltGray">
            <a:xfrm>
              <a:off x="3779838" y="2060575"/>
              <a:ext cx="720725" cy="3603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endParaRPr lang="tr-TR"/>
            </a:p>
          </p:txBody>
        </p:sp>
        <p:sp>
          <p:nvSpPr>
            <p:cNvPr id="1032" name="Rectangle 8"/>
            <p:cNvSpPr>
              <a:spLocks noChangeArrowheads="1"/>
            </p:cNvSpPr>
            <p:nvPr/>
          </p:nvSpPr>
          <p:spPr bwMode="ltGray">
            <a:xfrm>
              <a:off x="5651500" y="2133600"/>
              <a:ext cx="3043739" cy="400110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tr-TR" altLang="tr-TR" sz="2000"/>
                <a:t>Göz bebekleri büyür</a:t>
              </a:r>
              <a:endParaRPr lang="en-AU" altLang="tr-TR" sz="2000"/>
            </a:p>
          </p:txBody>
        </p:sp>
        <p:sp>
          <p:nvSpPr>
            <p:cNvPr id="1033" name="Line 10"/>
            <p:cNvSpPr>
              <a:spLocks noChangeShapeType="1"/>
            </p:cNvSpPr>
            <p:nvPr/>
          </p:nvSpPr>
          <p:spPr bwMode="ltGray">
            <a:xfrm flipV="1">
              <a:off x="4859338" y="2349500"/>
              <a:ext cx="865187" cy="287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endParaRPr lang="tr-TR"/>
            </a:p>
          </p:txBody>
        </p:sp>
        <p:sp>
          <p:nvSpPr>
            <p:cNvPr id="1034" name="Rectangle 11"/>
            <p:cNvSpPr>
              <a:spLocks noChangeArrowheads="1"/>
            </p:cNvSpPr>
            <p:nvPr/>
          </p:nvSpPr>
          <p:spPr bwMode="ltGray">
            <a:xfrm>
              <a:off x="1619250" y="2565400"/>
              <a:ext cx="2118785" cy="400110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tr-TR" altLang="tr-TR" sz="2000"/>
                <a:t>Tükürük artar</a:t>
              </a:r>
              <a:endParaRPr lang="en-AU" altLang="tr-TR" sz="2000"/>
            </a:p>
          </p:txBody>
        </p:sp>
        <p:sp>
          <p:nvSpPr>
            <p:cNvPr id="1035" name="Line 12"/>
            <p:cNvSpPr>
              <a:spLocks noChangeShapeType="1"/>
            </p:cNvSpPr>
            <p:nvPr/>
          </p:nvSpPr>
          <p:spPr bwMode="ltGray">
            <a:xfrm>
              <a:off x="3635375" y="2781300"/>
              <a:ext cx="720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endParaRPr lang="tr-TR"/>
            </a:p>
          </p:txBody>
        </p:sp>
        <p:sp>
          <p:nvSpPr>
            <p:cNvPr id="1036" name="Rectangle 13"/>
            <p:cNvSpPr>
              <a:spLocks noChangeArrowheads="1"/>
            </p:cNvSpPr>
            <p:nvPr/>
          </p:nvSpPr>
          <p:spPr bwMode="ltGray">
            <a:xfrm>
              <a:off x="323850" y="3213100"/>
              <a:ext cx="3613297" cy="400110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AU" altLang="tr-TR" sz="2000"/>
                <a:t>Ter bezi faaliyetleri artar</a:t>
              </a:r>
              <a:endParaRPr lang="tr-TR" altLang="tr-TR" sz="2000"/>
            </a:p>
          </p:txBody>
        </p:sp>
        <p:sp>
          <p:nvSpPr>
            <p:cNvPr id="1037" name="Line 14"/>
            <p:cNvSpPr>
              <a:spLocks noChangeShapeType="1"/>
            </p:cNvSpPr>
            <p:nvPr/>
          </p:nvSpPr>
          <p:spPr bwMode="ltGray">
            <a:xfrm flipH="1">
              <a:off x="3348038" y="3141663"/>
              <a:ext cx="936625" cy="287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endParaRPr lang="tr-TR"/>
            </a:p>
          </p:txBody>
        </p:sp>
        <p:sp>
          <p:nvSpPr>
            <p:cNvPr id="1038" name="Rectangle 15"/>
            <p:cNvSpPr>
              <a:spLocks noChangeArrowheads="1"/>
            </p:cNvSpPr>
            <p:nvPr/>
          </p:nvSpPr>
          <p:spPr bwMode="ltGray">
            <a:xfrm>
              <a:off x="5651500" y="2636838"/>
              <a:ext cx="3048443" cy="400110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tr-TR" altLang="tr-TR" sz="2000"/>
                <a:t>Solunum sayısı artar</a:t>
              </a:r>
            </a:p>
          </p:txBody>
        </p:sp>
        <p:sp>
          <p:nvSpPr>
            <p:cNvPr id="1039" name="Line 16"/>
            <p:cNvSpPr>
              <a:spLocks noChangeShapeType="1"/>
            </p:cNvSpPr>
            <p:nvPr/>
          </p:nvSpPr>
          <p:spPr bwMode="ltGray">
            <a:xfrm flipV="1">
              <a:off x="4643438" y="2924175"/>
              <a:ext cx="1008062" cy="144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endParaRPr lang="tr-TR"/>
            </a:p>
          </p:txBody>
        </p:sp>
        <p:sp>
          <p:nvSpPr>
            <p:cNvPr id="1040" name="Rectangle 17"/>
            <p:cNvSpPr>
              <a:spLocks noChangeArrowheads="1"/>
            </p:cNvSpPr>
            <p:nvPr/>
          </p:nvSpPr>
          <p:spPr bwMode="ltGray">
            <a:xfrm>
              <a:off x="5651500" y="4005263"/>
              <a:ext cx="3076313" cy="707886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tr-TR" altLang="tr-TR" sz="2000"/>
                <a:t>Kalp atışları hızlanır, </a:t>
              </a:r>
            </a:p>
            <a:p>
              <a:pPr eaLnBrk="1" hangingPunct="1"/>
              <a:r>
                <a:rPr lang="tr-TR" altLang="tr-TR" sz="2000"/>
                <a:t>kan basıncı yükselir</a:t>
              </a:r>
            </a:p>
          </p:txBody>
        </p:sp>
        <p:sp>
          <p:nvSpPr>
            <p:cNvPr id="1041" name="Line 18"/>
            <p:cNvSpPr>
              <a:spLocks noChangeShapeType="1"/>
            </p:cNvSpPr>
            <p:nvPr/>
          </p:nvSpPr>
          <p:spPr bwMode="ltGray">
            <a:xfrm>
              <a:off x="4716463" y="3284538"/>
              <a:ext cx="863600" cy="865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endParaRPr lang="tr-TR"/>
            </a:p>
          </p:txBody>
        </p:sp>
        <p:sp>
          <p:nvSpPr>
            <p:cNvPr id="1042" name="Rectangle 19"/>
            <p:cNvSpPr>
              <a:spLocks noChangeArrowheads="1"/>
            </p:cNvSpPr>
            <p:nvPr/>
          </p:nvSpPr>
          <p:spPr bwMode="ltGray">
            <a:xfrm>
              <a:off x="395288" y="3933825"/>
              <a:ext cx="3613981" cy="400110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tr-TR" altLang="tr-TR" sz="2000"/>
                <a:t>Ellerde titremeler başlar</a:t>
              </a:r>
            </a:p>
          </p:txBody>
        </p:sp>
        <p:sp>
          <p:nvSpPr>
            <p:cNvPr id="1043" name="Line 20"/>
            <p:cNvSpPr>
              <a:spLocks noChangeShapeType="1"/>
            </p:cNvSpPr>
            <p:nvPr/>
          </p:nvSpPr>
          <p:spPr bwMode="ltGray">
            <a:xfrm flipH="1">
              <a:off x="3059113" y="3500438"/>
              <a:ext cx="649287" cy="504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endParaRPr lang="tr-TR"/>
            </a:p>
          </p:txBody>
        </p:sp>
        <p:sp>
          <p:nvSpPr>
            <p:cNvPr id="1044" name="Rectangle 21"/>
            <p:cNvSpPr>
              <a:spLocks noChangeArrowheads="1"/>
            </p:cNvSpPr>
            <p:nvPr/>
          </p:nvSpPr>
          <p:spPr bwMode="ltGray">
            <a:xfrm>
              <a:off x="5364164" y="1484313"/>
              <a:ext cx="2180512" cy="400110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tr-TR" altLang="tr-TR" sz="2000"/>
                <a:t>Baş ağrısı olur</a:t>
              </a:r>
            </a:p>
          </p:txBody>
        </p:sp>
        <p:sp>
          <p:nvSpPr>
            <p:cNvPr id="1045" name="Line 22"/>
            <p:cNvSpPr>
              <a:spLocks noChangeShapeType="1"/>
            </p:cNvSpPr>
            <p:nvPr/>
          </p:nvSpPr>
          <p:spPr bwMode="ltGray">
            <a:xfrm flipH="1">
              <a:off x="4716463" y="1844675"/>
              <a:ext cx="647700" cy="5762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endParaRPr lang="tr-TR"/>
            </a:p>
          </p:txBody>
        </p:sp>
        <p:sp>
          <p:nvSpPr>
            <p:cNvPr id="1046" name="Rectangle 23"/>
            <p:cNvSpPr>
              <a:spLocks noChangeArrowheads="1"/>
            </p:cNvSpPr>
            <p:nvPr/>
          </p:nvSpPr>
          <p:spPr bwMode="ltGray">
            <a:xfrm>
              <a:off x="5364163" y="4797425"/>
              <a:ext cx="3167062" cy="701675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AU" altLang="tr-TR" sz="2000"/>
                <a:t>Sindirim yavaşlar, </a:t>
              </a:r>
            </a:p>
            <a:p>
              <a:pPr eaLnBrk="1" hangingPunct="1"/>
              <a:r>
                <a:rPr lang="en-AU" altLang="tr-TR" sz="2000"/>
                <a:t>mide asidi artar</a:t>
              </a:r>
            </a:p>
          </p:txBody>
        </p:sp>
        <p:sp>
          <p:nvSpPr>
            <p:cNvPr id="1047" name="Line 24"/>
            <p:cNvSpPr>
              <a:spLocks noChangeShapeType="1"/>
            </p:cNvSpPr>
            <p:nvPr/>
          </p:nvSpPr>
          <p:spPr bwMode="ltGray">
            <a:xfrm>
              <a:off x="4643438" y="3573463"/>
              <a:ext cx="865187" cy="1295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endParaRPr lang="tr-TR"/>
            </a:p>
          </p:txBody>
        </p:sp>
        <p:sp>
          <p:nvSpPr>
            <p:cNvPr id="1048" name="Rectangle 25"/>
            <p:cNvSpPr>
              <a:spLocks noChangeArrowheads="1"/>
            </p:cNvSpPr>
            <p:nvPr/>
          </p:nvSpPr>
          <p:spPr bwMode="ltGray">
            <a:xfrm>
              <a:off x="971550" y="4581525"/>
              <a:ext cx="3168651" cy="1015663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AU" altLang="tr-TR" sz="2000"/>
                <a:t>Depolanmış yağ ve şeker</a:t>
              </a:r>
            </a:p>
            <a:p>
              <a:pPr eaLnBrk="1" hangingPunct="1"/>
              <a:r>
                <a:rPr lang="en-AU" altLang="tr-TR" sz="2000"/>
                <a:t>kana karışır</a:t>
              </a:r>
            </a:p>
          </p:txBody>
        </p:sp>
        <p:sp>
          <p:nvSpPr>
            <p:cNvPr id="1049" name="Line 26"/>
            <p:cNvSpPr>
              <a:spLocks noChangeShapeType="1"/>
            </p:cNvSpPr>
            <p:nvPr/>
          </p:nvSpPr>
          <p:spPr bwMode="ltGray">
            <a:xfrm flipH="1">
              <a:off x="3563938" y="3573463"/>
              <a:ext cx="936625" cy="10080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endParaRPr lang="tr-TR"/>
            </a:p>
          </p:txBody>
        </p:sp>
        <p:sp>
          <p:nvSpPr>
            <p:cNvPr id="1050" name="Rectangle 27"/>
            <p:cNvSpPr>
              <a:spLocks noChangeArrowheads="1"/>
            </p:cNvSpPr>
            <p:nvPr/>
          </p:nvSpPr>
          <p:spPr bwMode="ltGray">
            <a:xfrm>
              <a:off x="5795964" y="3141663"/>
              <a:ext cx="2952751" cy="1015663"/>
            </a:xfrm>
            <a:prstGeom prst="rect">
              <a:avLst/>
            </a:prstGeom>
            <a:noFill/>
            <a:ln w="9525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tr-TR" altLang="tr-TR" sz="2000"/>
                <a:t>Aşırı yemek yer yada</a:t>
              </a:r>
            </a:p>
            <a:p>
              <a:pPr eaLnBrk="1" hangingPunct="1"/>
              <a:r>
                <a:rPr lang="tr-TR" altLang="tr-TR" sz="2000"/>
                <a:t>iştahsızdır</a:t>
              </a:r>
              <a:endParaRPr lang="en-AU" altLang="tr-TR" sz="2000"/>
            </a:p>
          </p:txBody>
        </p:sp>
      </p:grpSp>
      <p:graphicFrame>
        <p:nvGraphicFramePr>
          <p:cNvPr id="1026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805306727" y="1073742303"/>
          <a:ext cx="1610612016" cy="2147482688"/>
        </p:xfrm>
        <a:graphic>
          <a:graphicData uri="http://schemas.openxmlformats.org/presentationml/2006/ole">
            <p:oleObj spid="_x0000_s5122" name="Clip" r:id="rId3" imgW="1606163" imgH="2286663" progId="">
              <p:embed/>
            </p:oleObj>
          </a:graphicData>
        </a:graphic>
      </p:graphicFrame>
      <p:sp>
        <p:nvSpPr>
          <p:cNvPr id="1029" name="25 Slayt Numarası Yer Tutucusu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1B938C4-F8CB-4977-A0C8-547D25504D23}" type="slidenum">
              <a:rPr lang="tr-TR" altLang="tr-TR" smtClean="0"/>
              <a:pPr/>
              <a:t>67</a:t>
            </a:fld>
            <a:endParaRPr lang="tr-TR" altLang="tr-T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277541" y="619126"/>
            <a:ext cx="5062538" cy="523875"/>
          </a:xfrm>
        </p:spPr>
        <p:txBody>
          <a:bodyPr/>
          <a:lstStyle/>
          <a:p>
            <a:pPr eaLnBrk="1" hangingPunct="1"/>
            <a:r>
              <a:rPr lang="tr-TR" altLang="tr-TR" sz="2400" b="1" smtClean="0">
                <a:solidFill>
                  <a:srgbClr val="000066"/>
                </a:solidFill>
              </a:rPr>
              <a:t>Alarm Aşamasında </a:t>
            </a:r>
            <a:r>
              <a:rPr lang="tr-TR" altLang="tr-TR" sz="2400" b="1" smtClean="0">
                <a:solidFill>
                  <a:srgbClr val="FF0000"/>
                </a:solidFill>
              </a:rPr>
              <a:t>Duygusal</a:t>
            </a:r>
            <a:r>
              <a:rPr lang="tr-TR" altLang="tr-TR" sz="2400" b="1" smtClean="0">
                <a:solidFill>
                  <a:srgbClr val="000066"/>
                </a:solidFill>
              </a:rPr>
              <a:t> Belirtiler</a:t>
            </a:r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1601391" y="1341438"/>
            <a:ext cx="5779294" cy="4751387"/>
          </a:xfrm>
        </p:spPr>
        <p:txBody>
          <a:bodyPr rtlCol="0">
            <a:normAutofit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buClr>
                <a:srgbClr val="006600"/>
              </a:buClr>
              <a:buSzPct val="150000"/>
              <a:buFont typeface="Wingdings 2" pitchFamily="18" charset="2"/>
              <a:buChar char="E"/>
              <a:defRPr/>
            </a:pPr>
            <a:r>
              <a:rPr lang="tr-TR" sz="2000" dirty="0">
                <a:latin typeface="+mj-lt"/>
              </a:rPr>
              <a:t>Huzursuzluk, sıkıntı, gerginlik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Clr>
                <a:srgbClr val="006600"/>
              </a:buClr>
              <a:buSzPct val="150000"/>
              <a:buFont typeface="Wingdings 2" pitchFamily="18" charset="2"/>
              <a:buChar char="E"/>
              <a:defRPr/>
            </a:pPr>
            <a:r>
              <a:rPr lang="tr-TR" sz="2000" dirty="0">
                <a:latin typeface="+mj-lt"/>
              </a:rPr>
              <a:t>Kaygılı olma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Clr>
                <a:srgbClr val="006600"/>
              </a:buClr>
              <a:buSzPct val="150000"/>
              <a:buFont typeface="Wingdings 2" pitchFamily="18" charset="2"/>
              <a:buChar char="E"/>
              <a:defRPr/>
            </a:pPr>
            <a:r>
              <a:rPr lang="tr-TR" sz="2000" dirty="0">
                <a:latin typeface="+mj-lt"/>
              </a:rPr>
              <a:t>Karamsarlık 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Clr>
                <a:srgbClr val="006600"/>
              </a:buClr>
              <a:buSzPct val="150000"/>
              <a:buFont typeface="Wingdings 2" pitchFamily="18" charset="2"/>
              <a:buChar char="E"/>
              <a:defRPr/>
            </a:pPr>
            <a:r>
              <a:rPr lang="tr-TR" sz="2000" dirty="0">
                <a:latin typeface="+mj-lt"/>
              </a:rPr>
              <a:t>Durgunlaşma 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Clr>
                <a:srgbClr val="006600"/>
              </a:buClr>
              <a:buSzPct val="150000"/>
              <a:buFont typeface="Wingdings 2" pitchFamily="18" charset="2"/>
              <a:buChar char="E"/>
              <a:defRPr/>
            </a:pPr>
            <a:r>
              <a:rPr lang="tr-TR" sz="2000" dirty="0">
                <a:latin typeface="+mj-lt"/>
              </a:rPr>
              <a:t>Çökkünlük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Clr>
                <a:srgbClr val="006600"/>
              </a:buClr>
              <a:buSzPct val="150000"/>
              <a:buFont typeface="Wingdings 2" pitchFamily="18" charset="2"/>
              <a:buChar char="E"/>
              <a:defRPr/>
            </a:pPr>
            <a:r>
              <a:rPr lang="tr-TR" sz="2000" dirty="0">
                <a:latin typeface="+mj-lt"/>
              </a:rPr>
              <a:t>Sinirlilik, öfke patlamaları 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Clr>
                <a:srgbClr val="006600"/>
              </a:buClr>
              <a:buSzPct val="150000"/>
              <a:buFont typeface="Wingdings 2" pitchFamily="18" charset="2"/>
              <a:buChar char="E"/>
              <a:defRPr/>
            </a:pPr>
            <a:r>
              <a:rPr lang="tr-TR" sz="2000" dirty="0">
                <a:latin typeface="+mj-lt"/>
              </a:rPr>
              <a:t>Aşırı duygusallık, kolay kırılabilirlik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Clr>
                <a:srgbClr val="006600"/>
              </a:buClr>
              <a:buSzPct val="150000"/>
              <a:buFont typeface="Wingdings 2" pitchFamily="18" charset="2"/>
              <a:buChar char="E"/>
              <a:defRPr/>
            </a:pPr>
            <a:r>
              <a:rPr lang="tr-TR" sz="2000" dirty="0">
                <a:latin typeface="+mj-lt"/>
              </a:rPr>
              <a:t>İşte isteksiz tavırlar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Clr>
                <a:srgbClr val="006600"/>
              </a:buClr>
              <a:buSzPct val="150000"/>
              <a:buFont typeface="Wingdings 2" pitchFamily="18" charset="2"/>
              <a:buChar char="E"/>
              <a:defRPr/>
            </a:pPr>
            <a:r>
              <a:rPr lang="tr-TR" sz="2000" dirty="0">
                <a:latin typeface="+mj-lt"/>
              </a:rPr>
              <a:t>Özgüven azalması, güvensizlik</a:t>
            </a:r>
          </a:p>
        </p:txBody>
      </p:sp>
      <p:pic>
        <p:nvPicPr>
          <p:cNvPr id="27652" name="Picture 5" descr="MCPE01677_0000[1]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543550" y="1773239"/>
            <a:ext cx="2321719" cy="2484437"/>
          </a:xfrm>
        </p:spPr>
      </p:pic>
      <p:sp>
        <p:nvSpPr>
          <p:cNvPr id="27653" name="4 Slayt Numarası Yer Tutucusu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EF03E38-5CDA-4B8B-BF54-78A9AA0C4826}" type="slidenum">
              <a:rPr lang="en-AU" altLang="tr-TR" smtClean="0"/>
              <a:pPr/>
              <a:t>68</a:t>
            </a:fld>
            <a:endParaRPr lang="en-AU" altLang="tr-T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545431" y="757238"/>
            <a:ext cx="4901804" cy="457200"/>
          </a:xfrm>
        </p:spPr>
        <p:txBody>
          <a:bodyPr/>
          <a:lstStyle/>
          <a:p>
            <a:pPr eaLnBrk="1" hangingPunct="1"/>
            <a:r>
              <a:rPr lang="tr-TR" altLang="tr-TR" sz="2400" b="1" smtClean="0">
                <a:solidFill>
                  <a:srgbClr val="000066"/>
                </a:solidFill>
              </a:rPr>
              <a:t>Alarm Aşamasında </a:t>
            </a:r>
            <a:r>
              <a:rPr lang="tr-TR" altLang="tr-TR" sz="2400" b="1" smtClean="0">
                <a:solidFill>
                  <a:srgbClr val="FF0000"/>
                </a:solidFill>
              </a:rPr>
              <a:t>Zihinsel</a:t>
            </a:r>
            <a:r>
              <a:rPr lang="tr-TR" altLang="tr-TR" sz="2400" b="1" smtClean="0">
                <a:solidFill>
                  <a:srgbClr val="000066"/>
                </a:solidFill>
              </a:rPr>
              <a:t> Belirtiler</a:t>
            </a:r>
          </a:p>
        </p:txBody>
      </p:sp>
      <p:sp>
        <p:nvSpPr>
          <p:cNvPr id="8807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2513410" y="1557338"/>
            <a:ext cx="4148138" cy="4329112"/>
          </a:xfrm>
        </p:spPr>
        <p:txBody>
          <a:bodyPr rtlCol="0">
            <a:normAutofit fontScale="92500"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buClr>
                <a:srgbClr val="006600"/>
              </a:buClr>
              <a:buSzPct val="150000"/>
              <a:buFont typeface="Wingdings 2" pitchFamily="18" charset="2"/>
              <a:buChar char="E"/>
              <a:defRPr/>
            </a:pPr>
            <a:r>
              <a:rPr lang="tr-TR" sz="2000" dirty="0">
                <a:latin typeface="+mj-lt"/>
              </a:rPr>
              <a:t>Unutkanlık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Clr>
                <a:srgbClr val="006600"/>
              </a:buClr>
              <a:buSzPct val="150000"/>
              <a:buFont typeface="Wingdings 2" pitchFamily="18" charset="2"/>
              <a:buChar char="E"/>
              <a:defRPr/>
            </a:pPr>
            <a:r>
              <a:rPr lang="tr-TR" sz="2000" dirty="0">
                <a:latin typeface="+mj-lt"/>
              </a:rPr>
              <a:t>Konsantrasyonda azalma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Clr>
                <a:srgbClr val="006600"/>
              </a:buClr>
              <a:buSzPct val="150000"/>
              <a:buFont typeface="Wingdings 2" pitchFamily="18" charset="2"/>
              <a:buChar char="E"/>
              <a:defRPr/>
            </a:pPr>
            <a:r>
              <a:rPr lang="tr-TR" sz="2000" dirty="0">
                <a:latin typeface="+mj-lt"/>
              </a:rPr>
              <a:t>Kararsızlık 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Clr>
                <a:srgbClr val="006600"/>
              </a:buClr>
              <a:buSzPct val="150000"/>
              <a:buFont typeface="Wingdings 2" pitchFamily="18" charset="2"/>
              <a:buChar char="E"/>
              <a:defRPr/>
            </a:pPr>
            <a:r>
              <a:rPr lang="tr-TR" sz="2000" dirty="0">
                <a:latin typeface="+mj-lt"/>
              </a:rPr>
              <a:t>İlgi azalması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Clr>
                <a:srgbClr val="006600"/>
              </a:buClr>
              <a:buSzPct val="150000"/>
              <a:buFont typeface="Wingdings 2" pitchFamily="18" charset="2"/>
              <a:buChar char="E"/>
              <a:defRPr/>
            </a:pPr>
            <a:r>
              <a:rPr lang="tr-TR" sz="2000" dirty="0">
                <a:latin typeface="+mj-lt"/>
              </a:rPr>
              <a:t>İş kalitesinde düşüş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Clr>
                <a:srgbClr val="006600"/>
              </a:buClr>
              <a:buSzPct val="150000"/>
              <a:buFont typeface="Wingdings 2" pitchFamily="18" charset="2"/>
              <a:buChar char="E"/>
              <a:defRPr/>
            </a:pPr>
            <a:r>
              <a:rPr lang="tr-TR" sz="2000" dirty="0">
                <a:latin typeface="+mj-lt"/>
              </a:rPr>
              <a:t>Hatalarda artış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Clr>
                <a:srgbClr val="006600"/>
              </a:buClr>
              <a:buSzPct val="150000"/>
              <a:buFont typeface="Wingdings 2" pitchFamily="18" charset="2"/>
              <a:buChar char="E"/>
              <a:defRPr/>
            </a:pPr>
            <a:r>
              <a:rPr lang="tr-TR" sz="2000" dirty="0">
                <a:latin typeface="+mj-lt"/>
              </a:rPr>
              <a:t>Aşırı hayal kurma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Clr>
                <a:srgbClr val="006600"/>
              </a:buClr>
              <a:buSzPct val="150000"/>
              <a:buFont typeface="Wingdings 2" pitchFamily="18" charset="2"/>
              <a:buChar char="E"/>
              <a:defRPr/>
            </a:pPr>
            <a:r>
              <a:rPr lang="tr-TR" sz="2000" dirty="0">
                <a:latin typeface="+mj-lt"/>
              </a:rPr>
              <a:t>Olumsuzluklar üzerinde odaklanmak</a:t>
            </a:r>
          </a:p>
        </p:txBody>
      </p:sp>
      <p:pic>
        <p:nvPicPr>
          <p:cNvPr id="28676" name="Picture 4" descr="MCBD07156_0000[1]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760244" y="2133601"/>
            <a:ext cx="1714500" cy="1941513"/>
          </a:xfrm>
        </p:spPr>
      </p:pic>
      <p:sp>
        <p:nvSpPr>
          <p:cNvPr id="28677" name="4 Slayt Numarası Yer Tutucusu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EA3558A-527B-4417-A517-9ACC474849E3}" type="slidenum">
              <a:rPr lang="tr-TR" altLang="tr-TR" smtClean="0"/>
              <a:pPr/>
              <a:t>69</a:t>
            </a:fld>
            <a:endParaRPr lang="tr-TR" altLang="tr-TR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smtClean="0">
                <a:solidFill>
                  <a:srgbClr val="C00000"/>
                </a:solidFill>
              </a:rPr>
              <a:t>Biyolojik Etmenler</a:t>
            </a:r>
            <a:endParaRPr lang="tr-TR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340768"/>
            <a:ext cx="8545358" cy="4036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0" y="762001"/>
            <a:ext cx="4739879" cy="595313"/>
          </a:xfrm>
        </p:spPr>
        <p:txBody>
          <a:bodyPr/>
          <a:lstStyle/>
          <a:p>
            <a:pPr eaLnBrk="1" hangingPunct="1"/>
            <a:r>
              <a:rPr lang="tr-TR" altLang="tr-TR" sz="2400" b="1" smtClean="0">
                <a:solidFill>
                  <a:srgbClr val="000066"/>
                </a:solidFill>
              </a:rPr>
              <a:t>Alarm Aşamasında </a:t>
            </a:r>
            <a:r>
              <a:rPr lang="tr-TR" altLang="tr-TR" sz="2400" b="1" smtClean="0">
                <a:solidFill>
                  <a:srgbClr val="FF0000"/>
                </a:solidFill>
              </a:rPr>
              <a:t>Sosyal</a:t>
            </a:r>
            <a:r>
              <a:rPr lang="tr-TR" altLang="tr-TR" sz="2400" b="1" smtClean="0">
                <a:solidFill>
                  <a:srgbClr val="000066"/>
                </a:solidFill>
              </a:rPr>
              <a:t> Belirtiler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601391" y="1628775"/>
            <a:ext cx="5941219" cy="4186238"/>
          </a:xfrm>
        </p:spPr>
        <p:txBody>
          <a:bodyPr rtlCol="0">
            <a:normAutofit fontScale="92500" lnSpcReduction="20000"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buClr>
                <a:srgbClr val="006600"/>
              </a:buClr>
              <a:buSzPct val="150000"/>
              <a:buFont typeface="Wingdings 2" pitchFamily="18" charset="2"/>
              <a:buChar char="E"/>
              <a:defRPr/>
            </a:pPr>
            <a:r>
              <a:rPr lang="tr-TR" dirty="0"/>
              <a:t>Sosyal hayatın yoksunlaşması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Clr>
                <a:srgbClr val="006600"/>
              </a:buClr>
              <a:buSzPct val="150000"/>
              <a:buFont typeface="Wingdings 2" pitchFamily="18" charset="2"/>
              <a:buChar char="E"/>
              <a:defRPr/>
            </a:pPr>
            <a:r>
              <a:rPr lang="tr-TR" dirty="0"/>
              <a:t>Randevulara gitmemek veya çok kısa zaman kala iptal etmek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Clr>
                <a:srgbClr val="006600"/>
              </a:buClr>
              <a:buSzPct val="150000"/>
              <a:buFont typeface="Wingdings 2" pitchFamily="18" charset="2"/>
              <a:buChar char="E"/>
              <a:defRPr/>
            </a:pPr>
            <a:r>
              <a:rPr lang="tr-TR" dirty="0"/>
              <a:t>İnsanlarda hata bulmaya çalışmak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Clr>
                <a:srgbClr val="006600"/>
              </a:buClr>
              <a:buSzPct val="150000"/>
              <a:buFont typeface="Wingdings 2" pitchFamily="18" charset="2"/>
              <a:buChar char="E"/>
              <a:defRPr/>
            </a:pPr>
            <a:r>
              <a:rPr lang="tr-TR" dirty="0"/>
              <a:t>Sözle rencide etmek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Clr>
                <a:srgbClr val="006600"/>
              </a:buClr>
              <a:buSzPct val="150000"/>
              <a:buFont typeface="Wingdings 2" pitchFamily="18" charset="2"/>
              <a:buChar char="E"/>
              <a:defRPr/>
            </a:pPr>
            <a:r>
              <a:rPr lang="tr-TR" dirty="0"/>
              <a:t>Birden fazla kişiyle </a:t>
            </a:r>
            <a:r>
              <a:rPr lang="tr-TR" dirty="0" smtClean="0"/>
              <a:t>küsmek</a:t>
            </a:r>
            <a:endParaRPr lang="tr-TR" dirty="0"/>
          </a:p>
        </p:txBody>
      </p:sp>
      <p:pic>
        <p:nvPicPr>
          <p:cNvPr id="29700" name="Picture 4" descr="MCj00890760000[1]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7524328" y="4221088"/>
            <a:ext cx="1107281" cy="1804988"/>
          </a:xfrm>
        </p:spPr>
      </p:pic>
      <p:sp>
        <p:nvSpPr>
          <p:cNvPr id="29701" name="4 Slayt Numarası Yer Tutucusu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31A9FEA-C1F4-42EF-8947-647AFB9C09AC}" type="slidenum">
              <a:rPr lang="en-AU" altLang="tr-TR" smtClean="0"/>
              <a:pPr/>
              <a:t>70</a:t>
            </a:fld>
            <a:endParaRPr lang="en-AU" altLang="tr-TR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4"/>
          <p:cNvSpPr>
            <a:spLocks noGrp="1" noChangeArrowheads="1"/>
          </p:cNvSpPr>
          <p:nvPr>
            <p:ph type="title"/>
          </p:nvPr>
        </p:nvSpPr>
        <p:spPr>
          <a:xfrm>
            <a:off x="1657350" y="614363"/>
            <a:ext cx="2807494" cy="457200"/>
          </a:xfrm>
        </p:spPr>
        <p:txBody>
          <a:bodyPr/>
          <a:lstStyle/>
          <a:p>
            <a:pPr eaLnBrk="1" hangingPunct="1"/>
            <a:r>
              <a:rPr lang="tr-TR" altLang="tr-TR" sz="2400" b="1" smtClean="0">
                <a:solidFill>
                  <a:srgbClr val="000066"/>
                </a:solidFill>
              </a:rPr>
              <a:t>DİRENME AŞAMASI</a:t>
            </a:r>
          </a:p>
        </p:txBody>
      </p:sp>
      <p:sp>
        <p:nvSpPr>
          <p:cNvPr id="251915" name="Rectangle 11"/>
          <p:cNvSpPr>
            <a:spLocks noChangeArrowheads="1"/>
          </p:cNvSpPr>
          <p:nvPr/>
        </p:nvSpPr>
        <p:spPr bwMode="ltGray">
          <a:xfrm>
            <a:off x="1331640" y="1743650"/>
            <a:ext cx="6408712" cy="2923877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tr-TR" sz="2400" dirty="0">
                <a:latin typeface="+mj-lt"/>
              </a:rPr>
              <a:t>Uyum ya da direnme aşamasıdır. 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tr-TR" sz="2000" dirty="0">
              <a:latin typeface="+mj-lt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tr-TR" sz="2000" dirty="0">
                <a:latin typeface="+mj-lt"/>
              </a:rPr>
              <a:t>Stres kaynağına uyum sağlanırsa veya stresin nedeni etkili bir şekilde çözülürse her şey normale döner, vücut alarm aşamasında meydana gelen zararları onarır. 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tr-TR" sz="2000" dirty="0">
              <a:latin typeface="+mj-lt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tr-TR" sz="2000" dirty="0">
                <a:latin typeface="+mj-lt"/>
              </a:rPr>
              <a:t>Direnme söz konusu ise birey strese karşı koymak için elinden gelen tüm gayreti ortaya koyar, stresli davranışları devam eder.</a:t>
            </a:r>
            <a:endParaRPr lang="en-AU" sz="2000" dirty="0">
              <a:latin typeface="+mj-lt"/>
            </a:endParaRPr>
          </a:p>
        </p:txBody>
      </p:sp>
      <p:pic>
        <p:nvPicPr>
          <p:cNvPr id="30724" name="Picture 12" descr="MCj0391040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74469" y="5535438"/>
            <a:ext cx="1335881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5" name="4 Slayt Numarası Yer Tutucusu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6F5B7E0-73DC-4415-B65A-7FE10C2D3F43}" type="slidenum">
              <a:rPr lang="tr-TR" altLang="tr-TR" smtClean="0"/>
              <a:pPr/>
              <a:t>71</a:t>
            </a:fld>
            <a:endParaRPr lang="tr-TR" altLang="tr-T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657351" y="714375"/>
            <a:ext cx="2861072" cy="457200"/>
          </a:xfrm>
        </p:spPr>
        <p:txBody>
          <a:bodyPr/>
          <a:lstStyle/>
          <a:p>
            <a:pPr eaLnBrk="1" hangingPunct="1"/>
            <a:r>
              <a:rPr lang="tr-TR" altLang="tr-TR" sz="2400" b="1" smtClean="0">
                <a:solidFill>
                  <a:srgbClr val="000066"/>
                </a:solidFill>
              </a:rPr>
              <a:t>TÜKENME AŞAMASI</a:t>
            </a:r>
          </a:p>
        </p:txBody>
      </p:sp>
      <p:sp>
        <p:nvSpPr>
          <p:cNvPr id="260102" name="Rectangle 6"/>
          <p:cNvSpPr>
            <a:spLocks noChangeArrowheads="1"/>
          </p:cNvSpPr>
          <p:nvPr/>
        </p:nvSpPr>
        <p:spPr bwMode="ltGray">
          <a:xfrm>
            <a:off x="1571625" y="1815278"/>
            <a:ext cx="6268641" cy="2862322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tr-TR" sz="2000" dirty="0">
                <a:latin typeface="+mj-lt"/>
              </a:rPr>
              <a:t>Stres kaynağı ile başa çıkılamaz ve uyum sağlanamaz ise fiziksel kaynaklar kullanılamaz ve tükenme aşamasına geçilir.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tr-TR" sz="2000" dirty="0">
              <a:latin typeface="+mj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tr-TR" sz="2000" dirty="0">
                <a:latin typeface="+mj-lt"/>
              </a:rPr>
              <a:t>Kişi tükenmiştir, stres kaynağı hala mevcuttur. Kişi başka stres kaynaklarının etkilerine de açık hale gelir.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tr-TR" sz="2000" dirty="0">
              <a:latin typeface="+mj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tr-TR" sz="2000" dirty="0">
                <a:latin typeface="+mj-lt"/>
              </a:rPr>
              <a:t>Kronik stres belirtileri ortaya çıkar.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AU" sz="2000" dirty="0">
              <a:latin typeface="+mj-lt"/>
            </a:endParaRPr>
          </a:p>
        </p:txBody>
      </p:sp>
      <p:pic>
        <p:nvPicPr>
          <p:cNvPr id="31748" name="Picture 8" descr="MCj0212963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75672" y="3714750"/>
            <a:ext cx="1232297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9" name="4 Slayt Numarası Yer Tutucusu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7DAA8CF-DC78-4AB2-A12A-BCE4BECE2518}" type="slidenum">
              <a:rPr lang="tr-TR" altLang="tr-TR" smtClean="0"/>
              <a:pPr/>
              <a:t>72</a:t>
            </a:fld>
            <a:endParaRPr lang="tr-TR" altLang="tr-T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title"/>
          </p:nvPr>
        </p:nvSpPr>
        <p:spPr>
          <a:xfrm>
            <a:off x="1277541" y="690564"/>
            <a:ext cx="4473178" cy="523875"/>
          </a:xfrm>
        </p:spPr>
        <p:txBody>
          <a:bodyPr/>
          <a:lstStyle/>
          <a:p>
            <a:pPr eaLnBrk="1" hangingPunct="1"/>
            <a:r>
              <a:rPr lang="tr-TR" altLang="tr-TR" sz="2400" b="1" smtClean="0">
                <a:solidFill>
                  <a:srgbClr val="000066"/>
                </a:solidFill>
              </a:rPr>
              <a:t>STRESİN UZUN DÖNEM ETKİLERİ</a:t>
            </a:r>
          </a:p>
        </p:txBody>
      </p:sp>
      <p:sp>
        <p:nvSpPr>
          <p:cNvPr id="114696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1590676" y="1143000"/>
            <a:ext cx="5660231" cy="4929188"/>
          </a:xfrm>
        </p:spPr>
        <p:txBody>
          <a:bodyPr rtlCol="0">
            <a:normAutofit/>
          </a:bodyPr>
          <a:lstStyle/>
          <a:p>
            <a:pPr eaLnBrk="1" fontAlgn="auto" hangingPunct="1">
              <a:lnSpc>
                <a:spcPct val="200000"/>
              </a:lnSpc>
              <a:spcAft>
                <a:spcPts val="0"/>
              </a:spcAft>
              <a:buClr>
                <a:srgbClr val="006600"/>
              </a:buClr>
              <a:buSzPct val="150000"/>
              <a:buFont typeface="Wingdings 2" pitchFamily="18" charset="2"/>
              <a:buChar char="E"/>
              <a:defRPr/>
            </a:pPr>
            <a:r>
              <a:rPr lang="tr-TR" sz="2000" dirty="0">
                <a:latin typeface="+mj-lt"/>
              </a:rPr>
              <a:t>Depresyon</a:t>
            </a:r>
          </a:p>
          <a:p>
            <a:pPr eaLnBrk="1" fontAlgn="auto" hangingPunct="1">
              <a:lnSpc>
                <a:spcPct val="200000"/>
              </a:lnSpc>
              <a:spcAft>
                <a:spcPts val="0"/>
              </a:spcAft>
              <a:buClr>
                <a:srgbClr val="006600"/>
              </a:buClr>
              <a:buSzPct val="150000"/>
              <a:buFont typeface="Wingdings 2" pitchFamily="18" charset="2"/>
              <a:buChar char="E"/>
              <a:defRPr/>
            </a:pPr>
            <a:r>
              <a:rPr lang="tr-TR" sz="2000" dirty="0">
                <a:latin typeface="+mj-lt"/>
              </a:rPr>
              <a:t>Fobiler</a:t>
            </a:r>
          </a:p>
          <a:p>
            <a:pPr eaLnBrk="1" fontAlgn="auto" hangingPunct="1">
              <a:lnSpc>
                <a:spcPct val="200000"/>
              </a:lnSpc>
              <a:spcAft>
                <a:spcPts val="0"/>
              </a:spcAft>
              <a:buClr>
                <a:srgbClr val="006600"/>
              </a:buClr>
              <a:buSzPct val="150000"/>
              <a:buFont typeface="Wingdings 2" pitchFamily="18" charset="2"/>
              <a:buChar char="E"/>
              <a:defRPr/>
            </a:pPr>
            <a:r>
              <a:rPr lang="tr-TR" sz="2000" dirty="0">
                <a:latin typeface="+mj-lt"/>
              </a:rPr>
              <a:t>Kişilik değişikliği</a:t>
            </a:r>
          </a:p>
          <a:p>
            <a:pPr eaLnBrk="1" fontAlgn="auto" hangingPunct="1">
              <a:lnSpc>
                <a:spcPct val="200000"/>
              </a:lnSpc>
              <a:spcAft>
                <a:spcPts val="0"/>
              </a:spcAft>
              <a:buClr>
                <a:srgbClr val="006600"/>
              </a:buClr>
              <a:buSzPct val="150000"/>
              <a:buFont typeface="Wingdings 2" pitchFamily="18" charset="2"/>
              <a:buChar char="E"/>
              <a:defRPr/>
            </a:pPr>
            <a:r>
              <a:rPr lang="tr-TR" sz="2000" dirty="0">
                <a:latin typeface="+mj-lt"/>
              </a:rPr>
              <a:t>Ruhsal hastalıklar</a:t>
            </a:r>
          </a:p>
          <a:p>
            <a:pPr eaLnBrk="1" fontAlgn="auto" hangingPunct="1">
              <a:lnSpc>
                <a:spcPct val="200000"/>
              </a:lnSpc>
              <a:spcAft>
                <a:spcPts val="0"/>
              </a:spcAft>
              <a:buClr>
                <a:srgbClr val="006600"/>
              </a:buClr>
              <a:buSzPct val="150000"/>
              <a:buFont typeface="Wingdings 2" pitchFamily="18" charset="2"/>
              <a:buChar char="E"/>
              <a:defRPr/>
            </a:pPr>
            <a:r>
              <a:rPr lang="tr-TR" sz="2000" dirty="0">
                <a:latin typeface="+mj-lt"/>
              </a:rPr>
              <a:t>Düşünce ve hafıza kusurları</a:t>
            </a:r>
          </a:p>
          <a:p>
            <a:pPr eaLnBrk="1" fontAlgn="auto" hangingPunct="1">
              <a:lnSpc>
                <a:spcPct val="200000"/>
              </a:lnSpc>
              <a:spcAft>
                <a:spcPts val="0"/>
              </a:spcAft>
              <a:buClr>
                <a:srgbClr val="006600"/>
              </a:buClr>
              <a:buSzPct val="150000"/>
              <a:buFont typeface="Wingdings 2" pitchFamily="18" charset="2"/>
              <a:buChar char="E"/>
              <a:defRPr/>
            </a:pPr>
            <a:r>
              <a:rPr lang="tr-TR" sz="2000" dirty="0">
                <a:latin typeface="+mj-lt"/>
              </a:rPr>
              <a:t>Uyku bozuklukları</a:t>
            </a:r>
          </a:p>
          <a:p>
            <a:pPr eaLnBrk="1" fontAlgn="auto" hangingPunct="1">
              <a:lnSpc>
                <a:spcPct val="200000"/>
              </a:lnSpc>
              <a:spcAft>
                <a:spcPts val="0"/>
              </a:spcAft>
              <a:buClr>
                <a:srgbClr val="006600"/>
              </a:buClr>
              <a:buSzPct val="150000"/>
              <a:buFont typeface="Wingdings 2" pitchFamily="18" charset="2"/>
              <a:buChar char="E"/>
              <a:defRPr/>
            </a:pPr>
            <a:r>
              <a:rPr lang="tr-TR" sz="2000" dirty="0">
                <a:latin typeface="+mj-lt"/>
              </a:rPr>
              <a:t>Kronik hastalıklar </a:t>
            </a:r>
          </a:p>
        </p:txBody>
      </p:sp>
      <p:pic>
        <p:nvPicPr>
          <p:cNvPr id="32772" name="Picture 4" descr="Resim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543550" y="1773239"/>
            <a:ext cx="2027635" cy="2079625"/>
          </a:xfrm>
        </p:spPr>
      </p:pic>
      <p:sp>
        <p:nvSpPr>
          <p:cNvPr id="32773" name="4 Slayt Numarası Yer Tutucusu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040A9CB-6DDE-4021-B1D6-140D44970562}" type="slidenum">
              <a:rPr lang="tr-TR" altLang="tr-TR" smtClean="0"/>
              <a:pPr/>
              <a:t>73</a:t>
            </a:fld>
            <a:endParaRPr lang="tr-TR" altLang="tr-T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692696"/>
            <a:ext cx="7589405" cy="5874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95736" y="692696"/>
            <a:ext cx="5472608" cy="457200"/>
          </a:xfrm>
        </p:spPr>
        <p:txBody>
          <a:bodyPr>
            <a:noAutofit/>
          </a:bodyPr>
          <a:lstStyle/>
          <a:p>
            <a:pPr eaLnBrk="1" hangingPunct="1"/>
            <a:r>
              <a:rPr lang="tr-TR" altLang="tr-TR" sz="3200" b="1" dirty="0" smtClean="0">
                <a:solidFill>
                  <a:srgbClr val="C00000"/>
                </a:solidFill>
              </a:rPr>
              <a:t>STRES HER ZAMAN KÖTÜ MÜDÜR?</a:t>
            </a:r>
          </a:p>
        </p:txBody>
      </p:sp>
      <p:sp>
        <p:nvSpPr>
          <p:cNvPr id="132100" name="Rectangle 4"/>
          <p:cNvSpPr>
            <a:spLocks noChangeArrowheads="1"/>
          </p:cNvSpPr>
          <p:nvPr/>
        </p:nvSpPr>
        <p:spPr bwMode="ltGray">
          <a:xfrm>
            <a:off x="2844403" y="1722438"/>
            <a:ext cx="4607917" cy="52322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tr-TR" sz="2800" dirty="0">
                <a:latin typeface="+mj-lt"/>
              </a:rPr>
              <a:t>Stresin hepsi kötü değildir </a:t>
            </a:r>
            <a:r>
              <a:rPr lang="tr-TR" sz="2800" b="1" dirty="0">
                <a:solidFill>
                  <a:srgbClr val="FF0000"/>
                </a:solidFill>
                <a:latin typeface="+mj-lt"/>
              </a:rPr>
              <a:t>*</a:t>
            </a:r>
          </a:p>
        </p:txBody>
      </p:sp>
      <p:sp>
        <p:nvSpPr>
          <p:cNvPr id="132101" name="Rectangle 5"/>
          <p:cNvSpPr>
            <a:spLocks noChangeArrowheads="1"/>
          </p:cNvSpPr>
          <p:nvPr/>
        </p:nvSpPr>
        <p:spPr bwMode="ltGray">
          <a:xfrm>
            <a:off x="1187624" y="2636838"/>
            <a:ext cx="6084714" cy="136822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75000"/>
              <a:buFont typeface="Monotype Sorts" pitchFamily="2" charset="2"/>
              <a:buNone/>
              <a:defRPr/>
            </a:pPr>
            <a:r>
              <a:rPr lang="tr-TR" sz="2400" dirty="0">
                <a:solidFill>
                  <a:srgbClr val="000066"/>
                </a:solidFill>
                <a:latin typeface="+mj-lt"/>
              </a:rPr>
              <a:t>Olumlu stres, hoşa giden aktivitelerin getirdiği </a:t>
            </a:r>
          </a:p>
          <a:p>
            <a:pPr algn="ctr" eaLnBrk="1" fontAlgn="auto" hangingPunct="1"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75000"/>
              <a:buFont typeface="Monotype Sorts" pitchFamily="2" charset="2"/>
              <a:buNone/>
              <a:defRPr/>
            </a:pPr>
            <a:r>
              <a:rPr lang="tr-TR" sz="2400" dirty="0">
                <a:solidFill>
                  <a:srgbClr val="000066"/>
                </a:solidFill>
                <a:latin typeface="+mj-lt"/>
              </a:rPr>
              <a:t>yaşamsal zorluklardan kaynaklanır.</a:t>
            </a:r>
          </a:p>
        </p:txBody>
      </p:sp>
      <p:sp>
        <p:nvSpPr>
          <p:cNvPr id="132102" name="Rectangle 6"/>
          <p:cNvSpPr>
            <a:spLocks noChangeArrowheads="1"/>
          </p:cNvSpPr>
          <p:nvPr/>
        </p:nvSpPr>
        <p:spPr bwMode="ltGray">
          <a:xfrm>
            <a:off x="1187624" y="4221088"/>
            <a:ext cx="6120680" cy="151216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75000"/>
              <a:buFont typeface="Monotype Sorts" pitchFamily="2" charset="2"/>
              <a:buNone/>
              <a:defRPr/>
            </a:pPr>
            <a:r>
              <a:rPr lang="tr-TR" sz="2400">
                <a:solidFill>
                  <a:srgbClr val="000066"/>
                </a:solidFill>
                <a:latin typeface="+mj-lt"/>
              </a:rPr>
              <a:t>Olumsuz stres, uyum sağlamamız gereken </a:t>
            </a:r>
          </a:p>
          <a:p>
            <a:pPr algn="ctr" eaLnBrk="1" fontAlgn="auto" hangingPunct="1"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75000"/>
              <a:buFont typeface="Monotype Sorts" pitchFamily="2" charset="2"/>
              <a:buNone/>
              <a:defRPr/>
            </a:pPr>
            <a:r>
              <a:rPr lang="tr-TR" sz="2400">
                <a:solidFill>
                  <a:srgbClr val="000066"/>
                </a:solidFill>
                <a:latin typeface="+mj-lt"/>
              </a:rPr>
              <a:t>nahoş durumlar olduğunda yaşadığımız strestir.</a:t>
            </a:r>
          </a:p>
        </p:txBody>
      </p:sp>
      <p:sp>
        <p:nvSpPr>
          <p:cNvPr id="34822" name="5 Slayt Numarası Yer Tutucusu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6555B75-27D3-4875-B2EA-6AA3855F905B}" type="slidenum">
              <a:rPr lang="tr-TR" altLang="tr-TR" smtClean="0"/>
              <a:pPr/>
              <a:t>75</a:t>
            </a:fld>
            <a:endParaRPr lang="tr-TR" altLang="tr-T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Line 12"/>
          <p:cNvSpPr>
            <a:spLocks noChangeShapeType="1"/>
          </p:cNvSpPr>
          <p:nvPr/>
        </p:nvSpPr>
        <p:spPr bwMode="ltGray">
          <a:xfrm>
            <a:off x="2321719" y="2786064"/>
            <a:ext cx="0" cy="504825"/>
          </a:xfrm>
          <a:prstGeom prst="line">
            <a:avLst/>
          </a:prstGeom>
          <a:noFill/>
          <a:ln w="57150">
            <a:solidFill>
              <a:srgbClr val="00B0F0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tr-TR"/>
          </a:p>
        </p:txBody>
      </p:sp>
      <p:sp>
        <p:nvSpPr>
          <p:cNvPr id="4100" name="Line 12"/>
          <p:cNvSpPr>
            <a:spLocks noChangeShapeType="1"/>
          </p:cNvSpPr>
          <p:nvPr/>
        </p:nvSpPr>
        <p:spPr bwMode="ltGray">
          <a:xfrm>
            <a:off x="6715125" y="2781301"/>
            <a:ext cx="0" cy="504825"/>
          </a:xfrm>
          <a:prstGeom prst="line">
            <a:avLst/>
          </a:prstGeom>
          <a:noFill/>
          <a:ln w="57150">
            <a:solidFill>
              <a:srgbClr val="00B0F0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tr-TR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1732360" y="642938"/>
            <a:ext cx="2839640" cy="4286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tr-TR" altLang="tr-TR" sz="2400" b="1" smtClean="0">
                <a:solidFill>
                  <a:srgbClr val="000066"/>
                </a:solidFill>
              </a:rPr>
              <a:t>STRES NEDENLERİ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870473" y="1268413"/>
            <a:ext cx="5273278" cy="792162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Monotype Sorts" pitchFamily="2" charset="2"/>
              <a:buNone/>
              <a:defRPr/>
            </a:pPr>
            <a:r>
              <a:rPr lang="tr-TR" sz="2000" b="1" dirty="0">
                <a:solidFill>
                  <a:srgbClr val="000066"/>
                </a:solidFill>
                <a:latin typeface="+mj-lt"/>
              </a:rPr>
              <a:t>	Stres </a:t>
            </a:r>
            <a:r>
              <a:rPr lang="tr-TR" sz="2000" b="1" dirty="0" smtClean="0">
                <a:solidFill>
                  <a:srgbClr val="000066"/>
                </a:solidFill>
                <a:latin typeface="+mj-lt"/>
              </a:rPr>
              <a:t>yaşatan faktörler </a:t>
            </a:r>
            <a:r>
              <a:rPr lang="tr-TR" sz="2000" b="1" dirty="0">
                <a:solidFill>
                  <a:srgbClr val="000066"/>
                </a:solidFill>
                <a:latin typeface="+mj-lt"/>
              </a:rPr>
              <a:t>3 grupta </a:t>
            </a:r>
            <a:r>
              <a:rPr lang="tr-TR" sz="2000" b="1" dirty="0" smtClean="0">
                <a:solidFill>
                  <a:srgbClr val="000066"/>
                </a:solidFill>
                <a:latin typeface="+mj-lt"/>
              </a:rPr>
              <a:t>toplanabilir</a:t>
            </a:r>
            <a:endParaRPr lang="tr-TR" sz="2000" b="1" dirty="0">
              <a:solidFill>
                <a:srgbClr val="000066"/>
              </a:solidFill>
              <a:latin typeface="+mj-lt"/>
            </a:endParaRPr>
          </a:p>
        </p:txBody>
      </p:sp>
      <p:graphicFrame>
        <p:nvGraphicFramePr>
          <p:cNvPr id="4098" name="Object 17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601392" y="4365626"/>
          <a:ext cx="1715690" cy="1895475"/>
        </p:xfrm>
        <a:graphic>
          <a:graphicData uri="http://schemas.openxmlformats.org/presentationml/2006/ole">
            <p:oleObj spid="_x0000_s8194" name="Clip" r:id="rId3" imgW="2287346" imgH="1895204" progId="">
              <p:embed/>
            </p:oleObj>
          </a:graphicData>
        </a:graphic>
      </p:graphicFrame>
      <p:sp>
        <p:nvSpPr>
          <p:cNvPr id="95236" name="Rectangle 4"/>
          <p:cNvSpPr>
            <a:spLocks noChangeArrowheads="1"/>
          </p:cNvSpPr>
          <p:nvPr/>
        </p:nvSpPr>
        <p:spPr bwMode="ltGray">
          <a:xfrm>
            <a:off x="3330179" y="2060576"/>
            <a:ext cx="2431256" cy="50482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tr-TR" b="1">
                <a:solidFill>
                  <a:srgbClr val="000066"/>
                </a:solidFill>
                <a:latin typeface="+mj-lt"/>
              </a:rPr>
              <a:t>Stres Kaynakları </a:t>
            </a:r>
          </a:p>
        </p:txBody>
      </p:sp>
      <p:sp>
        <p:nvSpPr>
          <p:cNvPr id="95237" name="Rectangle 5"/>
          <p:cNvSpPr>
            <a:spLocks noChangeArrowheads="1"/>
          </p:cNvSpPr>
          <p:nvPr/>
        </p:nvSpPr>
        <p:spPr bwMode="ltGray">
          <a:xfrm>
            <a:off x="1196579" y="3213100"/>
            <a:ext cx="2025253" cy="93503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Font typeface="Monotype Sorts" pitchFamily="2" charset="2"/>
              <a:buNone/>
              <a:defRPr/>
            </a:pPr>
            <a:r>
              <a:rPr lang="tr-TR" sz="2000">
                <a:latin typeface="+mj-lt"/>
              </a:rPr>
              <a:t>Bireyin kendisi ile </a:t>
            </a:r>
          </a:p>
          <a:p>
            <a:pPr algn="ctr" eaLnBrk="1" fontAlgn="auto" hangingPunct="1"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Font typeface="Monotype Sorts" pitchFamily="2" charset="2"/>
              <a:buNone/>
              <a:defRPr/>
            </a:pPr>
            <a:r>
              <a:rPr lang="tr-TR" sz="2000">
                <a:latin typeface="+mj-lt"/>
              </a:rPr>
              <a:t>ilgili stres kaynakları</a:t>
            </a:r>
            <a:endParaRPr lang="tr-TR" sz="2000" b="1">
              <a:latin typeface="+mj-lt"/>
            </a:endParaRPr>
          </a:p>
        </p:txBody>
      </p:sp>
      <p:sp>
        <p:nvSpPr>
          <p:cNvPr id="95238" name="Rectangle 6"/>
          <p:cNvSpPr>
            <a:spLocks noChangeArrowheads="1"/>
          </p:cNvSpPr>
          <p:nvPr/>
        </p:nvSpPr>
        <p:spPr bwMode="ltGray">
          <a:xfrm>
            <a:off x="5804297" y="3213101"/>
            <a:ext cx="2143125" cy="9366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Font typeface="Monotype Sorts" pitchFamily="2" charset="2"/>
              <a:buNone/>
              <a:defRPr/>
            </a:pPr>
            <a:r>
              <a:rPr lang="tr-TR" sz="2000">
                <a:latin typeface="+mj-lt"/>
              </a:rPr>
              <a:t>İş çevresinin yarattığı</a:t>
            </a:r>
          </a:p>
          <a:p>
            <a:pPr algn="ctr" eaLnBrk="1" fontAlgn="auto" hangingPunct="1"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Font typeface="Monotype Sorts" pitchFamily="2" charset="2"/>
              <a:buNone/>
              <a:defRPr/>
            </a:pPr>
            <a:r>
              <a:rPr lang="tr-TR" sz="2000">
                <a:latin typeface="+mj-lt"/>
              </a:rPr>
              <a:t>stres kaynakları</a:t>
            </a:r>
            <a:endParaRPr lang="tr-TR" sz="2000" b="1">
              <a:latin typeface="+mj-lt"/>
            </a:endParaRPr>
          </a:p>
        </p:txBody>
      </p:sp>
      <p:sp>
        <p:nvSpPr>
          <p:cNvPr id="95239" name="Rectangle 7"/>
          <p:cNvSpPr>
            <a:spLocks noChangeArrowheads="1"/>
          </p:cNvSpPr>
          <p:nvPr/>
        </p:nvSpPr>
        <p:spPr bwMode="ltGray">
          <a:xfrm>
            <a:off x="3393282" y="3213101"/>
            <a:ext cx="2250281" cy="936625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Font typeface="Monotype Sorts" pitchFamily="2" charset="2"/>
              <a:buNone/>
              <a:defRPr/>
            </a:pPr>
            <a:r>
              <a:rPr lang="tr-TR" sz="2000">
                <a:latin typeface="+mj-lt"/>
              </a:rPr>
              <a:t>Yaşanılan çevreden </a:t>
            </a:r>
          </a:p>
          <a:p>
            <a:pPr algn="ctr" eaLnBrk="1" fontAlgn="auto" hangingPunct="1"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Font typeface="Monotype Sorts" pitchFamily="2" charset="2"/>
              <a:buNone/>
              <a:defRPr/>
            </a:pPr>
            <a:r>
              <a:rPr lang="tr-TR" sz="2000">
                <a:latin typeface="+mj-lt"/>
              </a:rPr>
              <a:t>oluşan stres kaynakları</a:t>
            </a:r>
            <a:endParaRPr lang="tr-TR" sz="2000" b="1">
              <a:latin typeface="+mj-lt"/>
            </a:endParaRPr>
          </a:p>
        </p:txBody>
      </p:sp>
      <p:sp>
        <p:nvSpPr>
          <p:cNvPr id="4107" name="Line 10"/>
          <p:cNvSpPr>
            <a:spLocks noChangeShapeType="1"/>
          </p:cNvSpPr>
          <p:nvPr/>
        </p:nvSpPr>
        <p:spPr bwMode="ltGray">
          <a:xfrm flipV="1">
            <a:off x="2303860" y="2781300"/>
            <a:ext cx="4427934" cy="0"/>
          </a:xfrm>
          <a:prstGeom prst="line">
            <a:avLst/>
          </a:prstGeom>
          <a:noFill/>
          <a:ln w="57150">
            <a:solidFill>
              <a:srgbClr val="00B0F0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tr-TR"/>
          </a:p>
        </p:txBody>
      </p:sp>
      <p:sp>
        <p:nvSpPr>
          <p:cNvPr id="4108" name="Line 12"/>
          <p:cNvSpPr>
            <a:spLocks noChangeShapeType="1"/>
          </p:cNvSpPr>
          <p:nvPr/>
        </p:nvSpPr>
        <p:spPr bwMode="ltGray">
          <a:xfrm>
            <a:off x="4463654" y="2781301"/>
            <a:ext cx="0" cy="504825"/>
          </a:xfrm>
          <a:prstGeom prst="line">
            <a:avLst/>
          </a:prstGeom>
          <a:noFill/>
          <a:ln w="57150">
            <a:solidFill>
              <a:srgbClr val="00B0F0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tr-TR"/>
          </a:p>
        </p:txBody>
      </p:sp>
      <p:pic>
        <p:nvPicPr>
          <p:cNvPr id="4109" name="Picture 19" descr="öfke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6354366" y="4365625"/>
            <a:ext cx="1033463" cy="1574800"/>
          </a:xfrm>
        </p:spPr>
      </p:pic>
      <p:pic>
        <p:nvPicPr>
          <p:cNvPr id="4110" name="Picture 21" descr="MCj0104528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48150" y="4365626"/>
            <a:ext cx="1120379" cy="149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11" name="14 Slayt Numarası Yer Tutucusu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4C13283-9CA0-4716-905E-C0A9DC0787DC}" type="slidenum">
              <a:rPr lang="en-AU" altLang="tr-TR" smtClean="0"/>
              <a:pPr/>
              <a:t>76</a:t>
            </a:fld>
            <a:endParaRPr lang="en-AU" altLang="tr-T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2411760" y="980728"/>
            <a:ext cx="3698998" cy="457200"/>
          </a:xfrm>
        </p:spPr>
        <p:txBody>
          <a:bodyPr>
            <a:noAutofit/>
          </a:bodyPr>
          <a:lstStyle/>
          <a:p>
            <a:pPr eaLnBrk="1" hangingPunct="1"/>
            <a:r>
              <a:rPr lang="tr-TR" altLang="tr-TR" sz="4000" b="1" dirty="0" smtClean="0">
                <a:solidFill>
                  <a:srgbClr val="C00000"/>
                </a:solidFill>
              </a:rPr>
              <a:t>KİŞİLİK TİPLERİ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619672" y="1844824"/>
            <a:ext cx="5112569" cy="3950170"/>
          </a:xfrm>
        </p:spPr>
        <p:txBody>
          <a:bodyPr rtlCol="0">
            <a:noAutofit/>
          </a:bodyPr>
          <a:lstStyle/>
          <a:p>
            <a:pPr algn="ctr" eaLnBrk="1" fontAlgn="auto" hangingPunct="1">
              <a:lnSpc>
                <a:spcPct val="200000"/>
              </a:lnSpc>
              <a:spcAft>
                <a:spcPts val="0"/>
              </a:spcAft>
              <a:buClr>
                <a:srgbClr val="006600"/>
              </a:buClr>
              <a:buFont typeface="Wingdings 2" pitchFamily="18" charset="2"/>
              <a:buChar char="E"/>
              <a:defRPr/>
            </a:pPr>
            <a:r>
              <a:rPr lang="tr-TR" sz="3600" dirty="0">
                <a:latin typeface="+mj-lt"/>
              </a:rPr>
              <a:t> </a:t>
            </a:r>
            <a:r>
              <a:rPr lang="tr-TR" sz="36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 tipi kişilik özellikleri</a:t>
            </a:r>
          </a:p>
          <a:p>
            <a:pPr algn="ctr" eaLnBrk="1" fontAlgn="auto" hangingPunct="1">
              <a:lnSpc>
                <a:spcPct val="200000"/>
              </a:lnSpc>
              <a:spcAft>
                <a:spcPts val="0"/>
              </a:spcAft>
              <a:buClr>
                <a:srgbClr val="006600"/>
              </a:buClr>
              <a:buFont typeface="Wingdings 2" pitchFamily="18" charset="2"/>
              <a:buChar char="E"/>
              <a:defRPr/>
            </a:pPr>
            <a:r>
              <a:rPr lang="tr-TR" sz="36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B tipi kişilik özellikleri </a:t>
            </a:r>
          </a:p>
          <a:p>
            <a:pPr algn="ctr" eaLnBrk="1" fontAlgn="auto" hangingPunct="1">
              <a:lnSpc>
                <a:spcPct val="200000"/>
              </a:lnSpc>
              <a:spcAft>
                <a:spcPts val="0"/>
              </a:spcAft>
              <a:buClr>
                <a:srgbClr val="006600"/>
              </a:buClr>
              <a:buFont typeface="Wingdings 2" pitchFamily="18" charset="2"/>
              <a:buChar char="E"/>
              <a:defRPr/>
            </a:pPr>
            <a:r>
              <a:rPr lang="tr-TR" sz="36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Karma kişilik tipleri</a:t>
            </a:r>
          </a:p>
        </p:txBody>
      </p:sp>
      <p:sp>
        <p:nvSpPr>
          <p:cNvPr id="39940" name="3 Slayt Numarası Yer Tutucusu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9CC5C6F-753B-4EFB-AE31-3F4A6BEA4BEE}" type="slidenum">
              <a:rPr lang="en-AU" altLang="tr-TR" smtClean="0"/>
              <a:pPr/>
              <a:t>77</a:t>
            </a:fld>
            <a:endParaRPr lang="en-AU" altLang="tr-TR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785938" y="642939"/>
            <a:ext cx="5378350" cy="382587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tr-TR" sz="3600" b="1" dirty="0">
                <a:solidFill>
                  <a:srgbClr val="C00000"/>
                </a:solidFill>
              </a:rPr>
              <a:t>A TİPİ KİŞİLİK ÖZELLİKLERİ</a:t>
            </a:r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403648" y="1412776"/>
            <a:ext cx="6984776" cy="5256584"/>
          </a:xfrm>
        </p:spPr>
        <p:txBody>
          <a:bodyPr rtlCol="0">
            <a:noAutofit/>
          </a:bodyPr>
          <a:lstStyle/>
          <a:p>
            <a:pPr eaLnBrk="1" fontAlgn="auto" hangingPunct="1">
              <a:lnSpc>
                <a:spcPct val="200000"/>
              </a:lnSpc>
              <a:spcAft>
                <a:spcPts val="0"/>
              </a:spcAft>
              <a:buClr>
                <a:srgbClr val="006600"/>
              </a:buClr>
              <a:buFont typeface="Wingdings 2" pitchFamily="18" charset="2"/>
              <a:buChar char="E"/>
              <a:defRPr/>
            </a:pPr>
            <a:r>
              <a:rPr lang="tr-TR" sz="2800" dirty="0">
                <a:solidFill>
                  <a:srgbClr val="000066"/>
                </a:solidFill>
                <a:latin typeface="+mj-lt"/>
              </a:rPr>
              <a:t>Zamanı iyi kullanma konusunda hassastırlar. </a:t>
            </a:r>
          </a:p>
          <a:p>
            <a:pPr eaLnBrk="1" fontAlgn="auto" hangingPunct="1">
              <a:lnSpc>
                <a:spcPct val="200000"/>
              </a:lnSpc>
              <a:spcAft>
                <a:spcPts val="0"/>
              </a:spcAft>
              <a:buClr>
                <a:srgbClr val="006600"/>
              </a:buClr>
              <a:buFont typeface="Wingdings 2" pitchFamily="18" charset="2"/>
              <a:buChar char="E"/>
              <a:defRPr/>
            </a:pPr>
            <a:r>
              <a:rPr lang="tr-TR" sz="2800" dirty="0">
                <a:solidFill>
                  <a:srgbClr val="000066"/>
                </a:solidFill>
                <a:latin typeface="+mj-lt"/>
              </a:rPr>
              <a:t>Oldukça saldırgan ve rekabetçidirler. </a:t>
            </a:r>
          </a:p>
          <a:p>
            <a:pPr eaLnBrk="1" fontAlgn="auto" hangingPunct="1">
              <a:spcAft>
                <a:spcPts val="0"/>
              </a:spcAft>
              <a:buClr>
                <a:srgbClr val="006600"/>
              </a:buClr>
              <a:buFont typeface="Wingdings 2" pitchFamily="18" charset="2"/>
              <a:buChar char="E"/>
              <a:defRPr/>
            </a:pPr>
            <a:r>
              <a:rPr lang="tr-TR" sz="2800" dirty="0">
                <a:solidFill>
                  <a:srgbClr val="000066"/>
                </a:solidFill>
                <a:latin typeface="+mj-lt"/>
              </a:rPr>
              <a:t>Sürekli hareket etmeyi severler ve hızlı yemek yerler. </a:t>
            </a:r>
          </a:p>
          <a:p>
            <a:pPr eaLnBrk="1" fontAlgn="auto" hangingPunct="1">
              <a:lnSpc>
                <a:spcPct val="200000"/>
              </a:lnSpc>
              <a:spcAft>
                <a:spcPts val="0"/>
              </a:spcAft>
              <a:buClr>
                <a:srgbClr val="006600"/>
              </a:buClr>
              <a:buFont typeface="Wingdings 2" pitchFamily="18" charset="2"/>
              <a:buChar char="E"/>
              <a:defRPr/>
            </a:pPr>
            <a:r>
              <a:rPr lang="tr-TR" sz="2800" dirty="0">
                <a:solidFill>
                  <a:srgbClr val="000066"/>
                </a:solidFill>
                <a:latin typeface="+mj-lt"/>
              </a:rPr>
              <a:t>Aynı </a:t>
            </a:r>
            <a:r>
              <a:rPr lang="tr-TR" sz="2800" dirty="0" smtClean="0">
                <a:solidFill>
                  <a:srgbClr val="000066"/>
                </a:solidFill>
                <a:latin typeface="+mj-lt"/>
              </a:rPr>
              <a:t>anda </a:t>
            </a:r>
            <a:r>
              <a:rPr lang="tr-TR" sz="2800" dirty="0">
                <a:solidFill>
                  <a:srgbClr val="000066"/>
                </a:solidFill>
                <a:latin typeface="+mj-lt"/>
              </a:rPr>
              <a:t>iki işi yapmak isterler. </a:t>
            </a:r>
            <a:endParaRPr lang="tr-TR" sz="2800" dirty="0" smtClean="0">
              <a:solidFill>
                <a:srgbClr val="000066"/>
              </a:solidFill>
              <a:latin typeface="+mj-lt"/>
            </a:endParaRPr>
          </a:p>
          <a:p>
            <a:pPr>
              <a:lnSpc>
                <a:spcPct val="200000"/>
              </a:lnSpc>
              <a:buClr>
                <a:srgbClr val="006600"/>
              </a:buClr>
              <a:buFont typeface="Wingdings 2" pitchFamily="18" charset="2"/>
              <a:buChar char="E"/>
              <a:defRPr/>
            </a:pPr>
            <a:r>
              <a:rPr lang="tr-TR" sz="2800" dirty="0" smtClean="0">
                <a:solidFill>
                  <a:srgbClr val="000066"/>
                </a:solidFill>
              </a:rPr>
              <a:t>İşlerinde yüksek kaygı taşırlar. </a:t>
            </a:r>
          </a:p>
          <a:p>
            <a:pPr eaLnBrk="1" fontAlgn="auto" hangingPunct="1">
              <a:lnSpc>
                <a:spcPct val="200000"/>
              </a:lnSpc>
              <a:spcAft>
                <a:spcPts val="0"/>
              </a:spcAft>
              <a:buClr>
                <a:srgbClr val="006600"/>
              </a:buClr>
              <a:buFont typeface="Wingdings 2" pitchFamily="18" charset="2"/>
              <a:buChar char="E"/>
              <a:defRPr/>
            </a:pPr>
            <a:endParaRPr lang="tr-TR" sz="2800" dirty="0" smtClean="0">
              <a:solidFill>
                <a:srgbClr val="000066"/>
              </a:solidFill>
              <a:latin typeface="+mj-lt"/>
            </a:endParaRPr>
          </a:p>
          <a:p>
            <a:pPr eaLnBrk="1" fontAlgn="auto" hangingPunct="1">
              <a:lnSpc>
                <a:spcPct val="200000"/>
              </a:lnSpc>
              <a:spcAft>
                <a:spcPts val="0"/>
              </a:spcAft>
              <a:buClr>
                <a:srgbClr val="006600"/>
              </a:buClr>
              <a:buFont typeface="Wingdings 2" pitchFamily="18" charset="2"/>
              <a:buChar char="E"/>
              <a:defRPr/>
            </a:pPr>
            <a:endParaRPr lang="tr-TR" sz="2800" dirty="0">
              <a:solidFill>
                <a:srgbClr val="000066"/>
              </a:solidFill>
              <a:latin typeface="+mj-lt"/>
            </a:endParaRPr>
          </a:p>
        </p:txBody>
      </p:sp>
      <p:sp>
        <p:nvSpPr>
          <p:cNvPr id="40964" name="3 Slayt Numarası Yer Tutucusu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6ECEF7E-1886-40E1-8F7F-852F2C5FAB56}" type="slidenum">
              <a:rPr lang="en-AU" altLang="tr-TR" smtClean="0"/>
              <a:pPr/>
              <a:t>78</a:t>
            </a:fld>
            <a:endParaRPr lang="en-AU" altLang="tr-TR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600" b="1" dirty="0" smtClean="0">
                <a:solidFill>
                  <a:srgbClr val="C00000"/>
                </a:solidFill>
              </a:rPr>
              <a:t>A TİPİ KİŞİLİK ÖZELLİKLERİ</a:t>
            </a:r>
            <a:endParaRPr lang="tr-TR" sz="3600" dirty="0"/>
          </a:p>
        </p:txBody>
      </p:sp>
      <p:sp>
        <p:nvSpPr>
          <p:cNvPr id="3" name="2 Metin Yer Tutucusu"/>
          <p:cNvSpPr>
            <a:spLocks noGrp="1"/>
          </p:cNvSpPr>
          <p:nvPr>
            <p:ph type="body" sz="half" idx="1"/>
          </p:nvPr>
        </p:nvSpPr>
        <p:spPr>
          <a:xfrm>
            <a:off x="685800" y="1340768"/>
            <a:ext cx="8062664" cy="4824536"/>
          </a:xfrm>
        </p:spPr>
        <p:txBody>
          <a:bodyPr>
            <a:normAutofit lnSpcReduction="10000"/>
          </a:bodyPr>
          <a:lstStyle/>
          <a:p>
            <a:pPr>
              <a:lnSpc>
                <a:spcPct val="200000"/>
              </a:lnSpc>
              <a:buClr>
                <a:srgbClr val="006600"/>
              </a:buClr>
              <a:buFont typeface="Wingdings 2" pitchFamily="18" charset="2"/>
              <a:buChar char="E"/>
              <a:defRPr/>
            </a:pPr>
            <a:r>
              <a:rPr lang="tr-TR" sz="3000" dirty="0" smtClean="0">
                <a:solidFill>
                  <a:srgbClr val="000066"/>
                </a:solidFill>
              </a:rPr>
              <a:t>Sabırsızdırlar ve beklemekten nefret ederler. </a:t>
            </a:r>
          </a:p>
          <a:p>
            <a:pPr>
              <a:lnSpc>
                <a:spcPct val="110000"/>
              </a:lnSpc>
              <a:buClr>
                <a:srgbClr val="006600"/>
              </a:buClr>
              <a:buFont typeface="Wingdings 2" pitchFamily="18" charset="2"/>
              <a:buChar char="E"/>
              <a:defRPr/>
            </a:pPr>
            <a:r>
              <a:rPr lang="tr-TR" sz="3000" dirty="0" smtClean="0">
                <a:solidFill>
                  <a:srgbClr val="000066"/>
                </a:solidFill>
              </a:rPr>
              <a:t>İşe yöneliktirler ve işi zamanında bitirmeye önem verirler. </a:t>
            </a:r>
          </a:p>
          <a:p>
            <a:pPr>
              <a:lnSpc>
                <a:spcPct val="120000"/>
              </a:lnSpc>
              <a:buClr>
                <a:srgbClr val="006600"/>
              </a:buClr>
              <a:buFont typeface="Wingdings 2" pitchFamily="18" charset="2"/>
              <a:buChar char="E"/>
              <a:defRPr/>
            </a:pPr>
            <a:r>
              <a:rPr lang="tr-TR" sz="3000" dirty="0" smtClean="0">
                <a:solidFill>
                  <a:srgbClr val="000066"/>
                </a:solidFill>
              </a:rPr>
              <a:t>Rakamlarla boğuşurlar ve başarıyı kazanma derecelerini  ölçmeye çalışırlar. </a:t>
            </a:r>
          </a:p>
          <a:p>
            <a:pPr>
              <a:lnSpc>
                <a:spcPct val="120000"/>
              </a:lnSpc>
              <a:buClr>
                <a:srgbClr val="006600"/>
              </a:buClr>
              <a:buFont typeface="Wingdings 2" pitchFamily="18" charset="2"/>
              <a:buChar char="E"/>
              <a:defRPr/>
            </a:pPr>
            <a:r>
              <a:rPr lang="tr-TR" sz="3000" dirty="0" smtClean="0">
                <a:solidFill>
                  <a:srgbClr val="000066"/>
                </a:solidFill>
              </a:rPr>
              <a:t>Güçlü bir motivasyonları vardır. </a:t>
            </a:r>
          </a:p>
          <a:p>
            <a:pPr>
              <a:lnSpc>
                <a:spcPct val="120000"/>
              </a:lnSpc>
              <a:buClr>
                <a:srgbClr val="006600"/>
              </a:buClr>
              <a:buFont typeface="Wingdings 2" pitchFamily="18" charset="2"/>
              <a:buChar char="E"/>
              <a:defRPr/>
            </a:pPr>
            <a:r>
              <a:rPr lang="tr-TR" sz="3000" dirty="0" smtClean="0">
                <a:solidFill>
                  <a:srgbClr val="000066"/>
                </a:solidFill>
              </a:rPr>
              <a:t>Kendilerine aşırı güvenleri vardır. Ben merkezcidirler.</a:t>
            </a:r>
          </a:p>
          <a:p>
            <a:pPr>
              <a:lnSpc>
                <a:spcPct val="120000"/>
              </a:lnSpc>
              <a:buClr>
                <a:srgbClr val="006600"/>
              </a:buClr>
              <a:buFont typeface="Wingdings 2" pitchFamily="18" charset="2"/>
              <a:buChar char="E"/>
              <a:defRPr/>
            </a:pPr>
            <a:endParaRPr lang="tr-TR" sz="3000" dirty="0" smtClean="0">
              <a:solidFill>
                <a:srgbClr val="000066"/>
              </a:solidFill>
            </a:endParaRPr>
          </a:p>
          <a:p>
            <a:pPr>
              <a:lnSpc>
                <a:spcPct val="120000"/>
              </a:lnSpc>
              <a:buClr>
                <a:srgbClr val="006600"/>
              </a:buClr>
              <a:buFont typeface="Wingdings 2" pitchFamily="18" charset="2"/>
              <a:buChar char="E"/>
              <a:defRPr/>
            </a:pPr>
            <a:endParaRPr lang="tr-TR" sz="3000" dirty="0" smtClean="0">
              <a:solidFill>
                <a:srgbClr val="000066"/>
              </a:solidFill>
            </a:endParaRPr>
          </a:p>
          <a:p>
            <a:pPr>
              <a:lnSpc>
                <a:spcPct val="120000"/>
              </a:lnSpc>
              <a:buClr>
                <a:srgbClr val="006600"/>
              </a:buClr>
              <a:buFont typeface="Wingdings 2" pitchFamily="18" charset="2"/>
              <a:buChar char="E"/>
              <a:defRPr/>
            </a:pPr>
            <a:endParaRPr lang="tr-TR" sz="3300" dirty="0" smtClean="0">
              <a:solidFill>
                <a:srgbClr val="000066"/>
              </a:solidFill>
            </a:endParaRPr>
          </a:p>
          <a:p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smtClean="0">
                <a:solidFill>
                  <a:srgbClr val="C00000"/>
                </a:solidFill>
              </a:rPr>
              <a:t>Biyolojik Etmenler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tr-TR" dirty="0" smtClean="0">
                <a:latin typeface="Times New Roman" pitchFamily="18" charset="0"/>
              </a:rPr>
              <a:t>Biyolojik etmenler, </a:t>
            </a:r>
            <a:r>
              <a:rPr lang="tr-TR" b="1" dirty="0" smtClean="0">
                <a:solidFill>
                  <a:srgbClr val="006600"/>
                </a:solidFill>
                <a:latin typeface="Times New Roman" pitchFamily="18" charset="0"/>
              </a:rPr>
              <a:t>enfeksiyon risk düzeyine</a:t>
            </a:r>
            <a:r>
              <a:rPr lang="tr-TR" dirty="0" smtClean="0">
                <a:latin typeface="Times New Roman" pitchFamily="18" charset="0"/>
              </a:rPr>
              <a:t> göre 4 gruba </a:t>
            </a:r>
          </a:p>
          <a:p>
            <a:pPr>
              <a:buNone/>
            </a:pPr>
            <a:r>
              <a:rPr lang="tr-TR" dirty="0" smtClean="0">
                <a:latin typeface="Times New Roman" pitchFamily="18" charset="0"/>
              </a:rPr>
              <a:t>ayrılmaktadır;</a:t>
            </a:r>
          </a:p>
          <a:p>
            <a:endParaRPr lang="tr-TR" dirty="0" smtClean="0">
              <a:latin typeface="Times New Roman" pitchFamily="18" charset="0"/>
            </a:endParaRPr>
          </a:p>
          <a:p>
            <a:pPr>
              <a:buNone/>
            </a:pPr>
            <a:r>
              <a:rPr lang="tr-TR" b="1" dirty="0" smtClean="0">
                <a:solidFill>
                  <a:srgbClr val="CC0000"/>
                </a:solidFill>
                <a:latin typeface="Times New Roman" pitchFamily="18" charset="0"/>
              </a:rPr>
              <a:t>Grup 1 Biyolojik etmenler:</a:t>
            </a:r>
            <a:r>
              <a:rPr lang="tr-TR" dirty="0" smtClean="0">
                <a:latin typeface="Times New Roman" pitchFamily="18" charset="0"/>
              </a:rPr>
              <a:t> İnsanda hastalığa yol açma olasılığı </a:t>
            </a:r>
          </a:p>
          <a:p>
            <a:pPr>
              <a:buNone/>
            </a:pPr>
            <a:r>
              <a:rPr lang="tr-TR" b="1" u="sng" dirty="0" smtClean="0">
                <a:latin typeface="Times New Roman" pitchFamily="18" charset="0"/>
              </a:rPr>
              <a:t>bulunmayan</a:t>
            </a:r>
            <a:r>
              <a:rPr lang="tr-TR" dirty="0" smtClean="0">
                <a:latin typeface="Times New Roman" pitchFamily="18" charset="0"/>
              </a:rPr>
              <a:t> etmenler.</a:t>
            </a:r>
          </a:p>
          <a:p>
            <a:pPr>
              <a:buNone/>
            </a:pPr>
            <a:endParaRPr lang="tr-TR" dirty="0" smtClean="0">
              <a:latin typeface="Times New Roman" pitchFamily="18" charset="0"/>
            </a:endParaRPr>
          </a:p>
          <a:p>
            <a:pPr>
              <a:buNone/>
            </a:pPr>
            <a:r>
              <a:rPr lang="tr-TR" b="1" dirty="0" smtClean="0">
                <a:solidFill>
                  <a:srgbClr val="CC0000"/>
                </a:solidFill>
                <a:latin typeface="Times New Roman" pitchFamily="18" charset="0"/>
              </a:rPr>
              <a:t>Grup 2 Biyolojik etmenler:</a:t>
            </a:r>
            <a:r>
              <a:rPr lang="tr-TR" dirty="0" smtClean="0">
                <a:latin typeface="Times New Roman" pitchFamily="18" charset="0"/>
              </a:rPr>
              <a:t> </a:t>
            </a:r>
            <a:r>
              <a:rPr lang="tr-TR" b="1" dirty="0" smtClean="0">
                <a:solidFill>
                  <a:srgbClr val="000099"/>
                </a:solidFill>
                <a:latin typeface="Times New Roman" pitchFamily="18" charset="0"/>
              </a:rPr>
              <a:t>İnsanda hastalığa neden olabilen,</a:t>
            </a:r>
            <a:r>
              <a:rPr lang="tr-TR" dirty="0" smtClean="0">
                <a:solidFill>
                  <a:srgbClr val="000099"/>
                </a:solidFill>
                <a:latin typeface="Times New Roman" pitchFamily="18" charset="0"/>
              </a:rPr>
              <a:t> </a:t>
            </a:r>
          </a:p>
          <a:p>
            <a:pPr>
              <a:buNone/>
            </a:pPr>
            <a:r>
              <a:rPr lang="tr-TR" u="sng" dirty="0" smtClean="0">
                <a:solidFill>
                  <a:srgbClr val="000099"/>
                </a:solidFill>
                <a:latin typeface="Times New Roman" pitchFamily="18" charset="0"/>
              </a:rPr>
              <a:t>çalışanlara zarar verebilen; ancak, </a:t>
            </a:r>
            <a:r>
              <a:rPr lang="tr-TR" b="1" u="sng" dirty="0" smtClean="0">
                <a:solidFill>
                  <a:srgbClr val="000099"/>
                </a:solidFill>
                <a:latin typeface="Times New Roman" pitchFamily="18" charset="0"/>
              </a:rPr>
              <a:t>toplumda yayılma olasılığı </a:t>
            </a:r>
          </a:p>
          <a:p>
            <a:pPr>
              <a:buNone/>
            </a:pPr>
            <a:r>
              <a:rPr lang="tr-TR" b="1" u="sng" dirty="0" smtClean="0">
                <a:solidFill>
                  <a:srgbClr val="000099"/>
                </a:solidFill>
                <a:latin typeface="Times New Roman" pitchFamily="18" charset="0"/>
              </a:rPr>
              <a:t>olmayan,</a:t>
            </a:r>
            <a:r>
              <a:rPr lang="tr-TR" u="sng" dirty="0" smtClean="0">
                <a:solidFill>
                  <a:srgbClr val="000099"/>
                </a:solidFill>
                <a:latin typeface="Times New Roman" pitchFamily="18" charset="0"/>
              </a:rPr>
              <a:t> genellikle </a:t>
            </a:r>
            <a:r>
              <a:rPr lang="tr-TR" b="1" u="sng" dirty="0" smtClean="0">
                <a:solidFill>
                  <a:srgbClr val="000099"/>
                </a:solidFill>
                <a:latin typeface="Times New Roman" pitchFamily="18" charset="0"/>
              </a:rPr>
              <a:t>etkili korunma </a:t>
            </a:r>
            <a:r>
              <a:rPr lang="tr-TR" u="sng" dirty="0" smtClean="0">
                <a:solidFill>
                  <a:srgbClr val="000099"/>
                </a:solidFill>
                <a:latin typeface="Times New Roman" pitchFamily="18" charset="0"/>
              </a:rPr>
              <a:t>veya</a:t>
            </a:r>
            <a:r>
              <a:rPr lang="tr-TR" b="1" u="sng" dirty="0" smtClean="0">
                <a:solidFill>
                  <a:srgbClr val="000099"/>
                </a:solidFill>
                <a:latin typeface="Times New Roman" pitchFamily="18" charset="0"/>
              </a:rPr>
              <a:t> tedavi olanağı bulunan</a:t>
            </a:r>
            <a:r>
              <a:rPr lang="tr-TR" dirty="0" smtClean="0">
                <a:solidFill>
                  <a:srgbClr val="000099"/>
                </a:solidFill>
                <a:latin typeface="Times New Roman" pitchFamily="18" charset="0"/>
              </a:rPr>
              <a:t> </a:t>
            </a:r>
          </a:p>
          <a:p>
            <a:pPr>
              <a:buNone/>
            </a:pPr>
            <a:r>
              <a:rPr lang="tr-TR" dirty="0" smtClean="0">
                <a:solidFill>
                  <a:srgbClr val="000099"/>
                </a:solidFill>
                <a:latin typeface="Times New Roman" pitchFamily="18" charset="0"/>
              </a:rPr>
              <a:t>etmenler</a:t>
            </a:r>
          </a:p>
          <a:p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785938" y="642939"/>
            <a:ext cx="5954414" cy="382587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tr-TR" sz="3600" b="1" dirty="0">
                <a:solidFill>
                  <a:srgbClr val="C00000"/>
                </a:solidFill>
              </a:rPr>
              <a:t>A TİPİ KİŞİLİK ÖZELLİKLERİ</a:t>
            </a:r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494235" y="908050"/>
            <a:ext cx="6318647" cy="5329238"/>
          </a:xfrm>
        </p:spPr>
        <p:txBody>
          <a:bodyPr rtlCol="0">
            <a:noAutofit/>
          </a:bodyPr>
          <a:lstStyle/>
          <a:p>
            <a:pPr eaLnBrk="1" fontAlgn="auto" hangingPunct="1">
              <a:lnSpc>
                <a:spcPct val="200000"/>
              </a:lnSpc>
              <a:spcAft>
                <a:spcPts val="0"/>
              </a:spcAft>
              <a:buClr>
                <a:srgbClr val="006600"/>
              </a:buClr>
              <a:buFont typeface="Wingdings 2" pitchFamily="18" charset="2"/>
              <a:buChar char="E"/>
              <a:defRPr/>
            </a:pPr>
            <a:r>
              <a:rPr lang="tr-TR" sz="2800" dirty="0" smtClean="0">
                <a:solidFill>
                  <a:srgbClr val="000066"/>
                </a:solidFill>
                <a:latin typeface="+mj-lt"/>
              </a:rPr>
              <a:t>Çabuk </a:t>
            </a:r>
            <a:r>
              <a:rPr lang="tr-TR" sz="2800" dirty="0">
                <a:solidFill>
                  <a:srgbClr val="000066"/>
                </a:solidFill>
                <a:latin typeface="+mj-lt"/>
              </a:rPr>
              <a:t>karar verirler. </a:t>
            </a:r>
          </a:p>
          <a:p>
            <a:pPr eaLnBrk="1" fontAlgn="auto" hangingPunct="1">
              <a:spcAft>
                <a:spcPts val="0"/>
              </a:spcAft>
              <a:buClr>
                <a:srgbClr val="006600"/>
              </a:buClr>
              <a:buFont typeface="Wingdings 2" pitchFamily="18" charset="2"/>
              <a:buChar char="E"/>
              <a:defRPr/>
            </a:pPr>
            <a:r>
              <a:rPr lang="tr-TR" sz="2800" dirty="0">
                <a:solidFill>
                  <a:srgbClr val="000066"/>
                </a:solidFill>
                <a:latin typeface="+mj-lt"/>
              </a:rPr>
              <a:t>Randevularına tam saatinde giderler ve başkalarında da aynı duyarlılığı isterler. 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Clr>
                <a:srgbClr val="006600"/>
              </a:buClr>
              <a:buFont typeface="Wingdings 2" pitchFamily="18" charset="2"/>
              <a:buChar char="E"/>
              <a:defRPr/>
            </a:pPr>
            <a:r>
              <a:rPr lang="tr-TR" sz="2800" dirty="0">
                <a:solidFill>
                  <a:srgbClr val="000066"/>
                </a:solidFill>
                <a:latin typeface="+mj-lt"/>
              </a:rPr>
              <a:t>Duyarlı bir kişilik yapıları vardır. 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Clr>
                <a:srgbClr val="006600"/>
              </a:buClr>
              <a:buFont typeface="Wingdings 2" pitchFamily="18" charset="2"/>
              <a:buChar char="E"/>
              <a:defRPr/>
            </a:pPr>
            <a:r>
              <a:rPr lang="tr-TR" sz="2800" dirty="0">
                <a:solidFill>
                  <a:srgbClr val="000066"/>
                </a:solidFill>
                <a:latin typeface="+mj-lt"/>
              </a:rPr>
              <a:t>Enerjilerini planlarlar. </a:t>
            </a:r>
          </a:p>
          <a:p>
            <a:pPr eaLnBrk="1" fontAlgn="auto" hangingPunct="1">
              <a:spcAft>
                <a:spcPts val="0"/>
              </a:spcAft>
              <a:buClr>
                <a:srgbClr val="006600"/>
              </a:buClr>
              <a:buFont typeface="Wingdings 2" pitchFamily="18" charset="2"/>
              <a:buChar char="E"/>
              <a:defRPr/>
            </a:pPr>
            <a:r>
              <a:rPr lang="tr-TR" sz="2800" dirty="0">
                <a:solidFill>
                  <a:srgbClr val="000066"/>
                </a:solidFill>
                <a:latin typeface="+mj-lt"/>
              </a:rPr>
              <a:t>Kendileri için zaman bulamazlar. Az dinlenir, az spor yaparlar. </a:t>
            </a:r>
          </a:p>
        </p:txBody>
      </p:sp>
      <p:sp>
        <p:nvSpPr>
          <p:cNvPr id="41988" name="3 Slayt Numarası Yer Tutucusu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2723B1C-1F89-4BBA-A63C-98F4FCDFE850}" type="slidenum">
              <a:rPr lang="en-AU" altLang="tr-TR" smtClean="0"/>
              <a:pPr/>
              <a:t>80</a:t>
            </a:fld>
            <a:endParaRPr lang="en-AU" altLang="tr-TR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1710928" y="260648"/>
            <a:ext cx="5453360" cy="525463"/>
          </a:xfrm>
        </p:spPr>
        <p:txBody>
          <a:bodyPr>
            <a:noAutofit/>
          </a:bodyPr>
          <a:lstStyle/>
          <a:p>
            <a:pPr eaLnBrk="1" hangingPunct="1"/>
            <a:r>
              <a:rPr lang="tr-TR" altLang="tr-TR" sz="3600" b="1" dirty="0" smtClean="0">
                <a:solidFill>
                  <a:srgbClr val="C00000"/>
                </a:solidFill>
              </a:rPr>
              <a:t>B TİPİ KİŞİLİK ÖZELLİKLERİ</a:t>
            </a:r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115616" y="836712"/>
            <a:ext cx="7488831" cy="5453212"/>
          </a:xfrm>
        </p:spPr>
        <p:txBody>
          <a:bodyPr rtlCol="0">
            <a:noAutofit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buClr>
                <a:srgbClr val="006600"/>
              </a:buClr>
              <a:buFont typeface="Wingdings 2" pitchFamily="18" charset="2"/>
              <a:buChar char="E"/>
              <a:defRPr/>
            </a:pPr>
            <a:r>
              <a:rPr lang="tr-TR" sz="2200" dirty="0">
                <a:latin typeface="+mj-lt"/>
              </a:rPr>
              <a:t>İvedilik ve sabırsızlık düşünceleri yoktur. </a:t>
            </a:r>
          </a:p>
          <a:p>
            <a:pPr eaLnBrk="1" fontAlgn="auto" hangingPunct="1">
              <a:spcAft>
                <a:spcPts val="0"/>
              </a:spcAft>
              <a:buClr>
                <a:srgbClr val="006600"/>
              </a:buClr>
              <a:buFont typeface="Wingdings 2" pitchFamily="18" charset="2"/>
              <a:buChar char="E"/>
              <a:defRPr/>
            </a:pPr>
            <a:r>
              <a:rPr lang="tr-TR" sz="2200" dirty="0">
                <a:latin typeface="+mj-lt"/>
              </a:rPr>
              <a:t>Gösteri meraklısı değildirler ve sorulmadıkça başarılarını ve yaptıklarını tartışma ihtiyacı duymazlar. 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Clr>
                <a:srgbClr val="006600"/>
              </a:buClr>
              <a:buFont typeface="Wingdings 2" pitchFamily="18" charset="2"/>
              <a:buChar char="E"/>
              <a:defRPr/>
            </a:pPr>
            <a:r>
              <a:rPr lang="tr-TR" sz="2200" dirty="0">
                <a:latin typeface="+mj-lt"/>
              </a:rPr>
              <a:t>İyi dinleyicidirler.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Clr>
                <a:srgbClr val="006600"/>
              </a:buClr>
              <a:buFont typeface="Wingdings 2" pitchFamily="18" charset="2"/>
              <a:buChar char="E"/>
              <a:defRPr/>
            </a:pPr>
            <a:r>
              <a:rPr lang="tr-TR" sz="2200" dirty="0">
                <a:latin typeface="+mj-lt"/>
              </a:rPr>
              <a:t>Sosyal değerler için fazla kaygılanmazlar. 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Clr>
                <a:srgbClr val="006600"/>
              </a:buClr>
              <a:buFont typeface="Wingdings 2" pitchFamily="18" charset="2"/>
              <a:buChar char="E"/>
              <a:defRPr/>
            </a:pPr>
            <a:r>
              <a:rPr lang="tr-TR" sz="2200" dirty="0">
                <a:latin typeface="+mj-lt"/>
              </a:rPr>
              <a:t>Zaman esiri olmazlar. 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Clr>
                <a:srgbClr val="006600"/>
              </a:buClr>
              <a:buFont typeface="Wingdings 2" pitchFamily="18" charset="2"/>
              <a:buChar char="E"/>
              <a:defRPr/>
            </a:pPr>
            <a:r>
              <a:rPr lang="tr-TR" sz="2200" dirty="0">
                <a:latin typeface="+mj-lt"/>
              </a:rPr>
              <a:t>Ekiple kolayca çalışırlar. 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Clr>
                <a:srgbClr val="006600"/>
              </a:buClr>
              <a:buFont typeface="Wingdings 2" pitchFamily="18" charset="2"/>
              <a:buChar char="E"/>
              <a:defRPr/>
            </a:pPr>
            <a:r>
              <a:rPr lang="tr-TR" sz="2200" dirty="0">
                <a:latin typeface="+mj-lt"/>
              </a:rPr>
              <a:t>Karar vermede aceleci değildirler. 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Clr>
                <a:srgbClr val="006600"/>
              </a:buClr>
              <a:buFont typeface="Wingdings 2" pitchFamily="18" charset="2"/>
              <a:buChar char="E"/>
              <a:defRPr/>
            </a:pPr>
            <a:r>
              <a:rPr lang="tr-TR" sz="2200" dirty="0">
                <a:latin typeface="+mj-lt"/>
              </a:rPr>
              <a:t>Sakin ve yavaş yapıdadırlar.</a:t>
            </a:r>
          </a:p>
          <a:p>
            <a:pPr eaLnBrk="1" fontAlgn="auto" hangingPunct="1">
              <a:spcAft>
                <a:spcPts val="0"/>
              </a:spcAft>
              <a:buClr>
                <a:srgbClr val="006600"/>
              </a:buClr>
              <a:buFont typeface="Wingdings 2" pitchFamily="18" charset="2"/>
              <a:buChar char="E"/>
              <a:defRPr/>
            </a:pPr>
            <a:r>
              <a:rPr lang="tr-TR" sz="2200" dirty="0">
                <a:latin typeface="+mj-lt"/>
              </a:rPr>
              <a:t>Özel hayatları ile iş hayatları arasında kolayca sınır koyabilirler. </a:t>
            </a:r>
          </a:p>
          <a:p>
            <a:pPr eaLnBrk="1" fontAlgn="auto" hangingPunct="1">
              <a:spcAft>
                <a:spcPts val="0"/>
              </a:spcAft>
              <a:buClr>
                <a:srgbClr val="006600"/>
              </a:buClr>
              <a:buFont typeface="Wingdings 2" pitchFamily="18" charset="2"/>
              <a:buChar char="E"/>
              <a:defRPr/>
            </a:pPr>
            <a:r>
              <a:rPr lang="tr-TR" sz="2200" dirty="0">
                <a:latin typeface="+mj-lt"/>
              </a:rPr>
              <a:t>Eve döndüklerinde günlük hayattan tamamen uzaklaşabilirler. </a:t>
            </a:r>
          </a:p>
        </p:txBody>
      </p:sp>
      <p:sp>
        <p:nvSpPr>
          <p:cNvPr id="43012" name="3 Slayt Numarası Yer Tutucusu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437F9A1-C9B2-4241-93A9-8CED3352131C}" type="slidenum">
              <a:rPr lang="en-AU" altLang="tr-TR" smtClean="0"/>
              <a:pPr/>
              <a:t>81</a:t>
            </a:fld>
            <a:endParaRPr lang="en-AU" altLang="tr-TR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922860" y="977900"/>
            <a:ext cx="4809380" cy="522288"/>
          </a:xfrm>
        </p:spPr>
        <p:txBody>
          <a:bodyPr>
            <a:noAutofit/>
          </a:bodyPr>
          <a:lstStyle/>
          <a:p>
            <a:pPr eaLnBrk="1" hangingPunct="1"/>
            <a:r>
              <a:rPr lang="tr-TR" altLang="tr-TR" sz="3600" b="1" dirty="0" smtClean="0">
                <a:solidFill>
                  <a:srgbClr val="C00000"/>
                </a:solidFill>
              </a:rPr>
              <a:t>KARMA KİŞİLİK TİPLERİ</a:t>
            </a:r>
          </a:p>
        </p:txBody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54968" y="2362200"/>
            <a:ext cx="6301407" cy="2434952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Clr>
                <a:srgbClr val="006600"/>
              </a:buClr>
              <a:buSzPct val="150000"/>
              <a:buFont typeface="Wingdings 2" pitchFamily="18" charset="2"/>
              <a:buChar char="E"/>
              <a:defRPr/>
            </a:pPr>
            <a:r>
              <a:rPr lang="tr-TR" sz="2800" dirty="0">
                <a:latin typeface="+mj-lt"/>
              </a:rPr>
              <a:t>Kişiler yalnızca A tipi yada B tipi davranış özellikleri göstermezler.</a:t>
            </a:r>
          </a:p>
          <a:p>
            <a:pPr eaLnBrk="1" fontAlgn="auto" hangingPunct="1">
              <a:spcAft>
                <a:spcPts val="0"/>
              </a:spcAft>
              <a:buClr>
                <a:srgbClr val="006600"/>
              </a:buClr>
              <a:buSzPct val="150000"/>
              <a:buFont typeface="Wingdings 2" pitchFamily="18" charset="2"/>
              <a:buChar char="E"/>
              <a:defRPr/>
            </a:pPr>
            <a:endParaRPr lang="tr-TR" sz="2800" dirty="0">
              <a:latin typeface="+mj-lt"/>
            </a:endParaRPr>
          </a:p>
          <a:p>
            <a:pPr eaLnBrk="1" fontAlgn="auto" hangingPunct="1">
              <a:spcAft>
                <a:spcPts val="0"/>
              </a:spcAft>
              <a:buClr>
                <a:srgbClr val="006600"/>
              </a:buClr>
              <a:buSzPct val="150000"/>
              <a:buFont typeface="Wingdings 2" pitchFamily="18" charset="2"/>
              <a:buChar char="E"/>
              <a:defRPr/>
            </a:pPr>
            <a:r>
              <a:rPr lang="tr-TR" sz="2800" dirty="0">
                <a:latin typeface="+mj-lt"/>
              </a:rPr>
              <a:t>Birçok insanda A ve B tipi davranış özellikleri birlikte bulunur.</a:t>
            </a:r>
          </a:p>
          <a:p>
            <a:pPr eaLnBrk="1" fontAlgn="auto" hangingPunct="1">
              <a:spcAft>
                <a:spcPts val="0"/>
              </a:spcAft>
              <a:buClr>
                <a:srgbClr val="006600"/>
              </a:buClr>
              <a:buSzPct val="150000"/>
              <a:buFont typeface="Wingdings 2" pitchFamily="18" charset="2"/>
              <a:buChar char="E"/>
              <a:defRPr/>
            </a:pPr>
            <a:endParaRPr lang="tr-TR" sz="2000" dirty="0">
              <a:latin typeface="+mj-lt"/>
            </a:endParaRPr>
          </a:p>
        </p:txBody>
      </p:sp>
      <p:sp>
        <p:nvSpPr>
          <p:cNvPr id="44036" name="3 Slayt Numarası Yer Tutucusu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D1D81F7-A67E-4740-86EB-A0BDEB98795F}" type="slidenum">
              <a:rPr lang="tr-TR" altLang="tr-TR" smtClean="0"/>
              <a:pPr/>
              <a:t>82</a:t>
            </a:fld>
            <a:endParaRPr lang="tr-TR" altLang="tr-TR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691680" y="836712"/>
            <a:ext cx="5829300" cy="528638"/>
          </a:xfrm>
        </p:spPr>
        <p:txBody>
          <a:bodyPr>
            <a:noAutofit/>
          </a:bodyPr>
          <a:lstStyle/>
          <a:p>
            <a:pPr marL="838200" indent="-838200" eaLnBrk="1" hangingPunct="1"/>
            <a:r>
              <a:rPr lang="tr-TR" altLang="tr-TR" sz="3200" b="1" dirty="0" smtClean="0">
                <a:solidFill>
                  <a:srgbClr val="C00000"/>
                </a:solidFill>
              </a:rPr>
              <a:t>Yaşanılan Çevreden Oluşan Stres Kaynakları</a:t>
            </a:r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123728" y="1714501"/>
            <a:ext cx="5544616" cy="4594819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lnSpc>
                <a:spcPct val="200000"/>
              </a:lnSpc>
              <a:spcAft>
                <a:spcPts val="0"/>
              </a:spcAft>
              <a:buClr>
                <a:srgbClr val="006600"/>
              </a:buClr>
              <a:buSzPct val="150000"/>
              <a:buFont typeface="Wingdings 2" pitchFamily="18" charset="2"/>
              <a:buChar char="E"/>
              <a:defRPr/>
            </a:pPr>
            <a:r>
              <a:rPr lang="tr-TR" sz="2800" dirty="0">
                <a:latin typeface="+mj-lt"/>
              </a:rPr>
              <a:t>Ulaşım problemi</a:t>
            </a:r>
          </a:p>
          <a:p>
            <a:pPr eaLnBrk="1" fontAlgn="auto" hangingPunct="1">
              <a:lnSpc>
                <a:spcPct val="200000"/>
              </a:lnSpc>
              <a:spcAft>
                <a:spcPts val="0"/>
              </a:spcAft>
              <a:buClr>
                <a:srgbClr val="006600"/>
              </a:buClr>
              <a:buSzPct val="150000"/>
              <a:buFont typeface="Wingdings 2" pitchFamily="18" charset="2"/>
              <a:buChar char="E"/>
              <a:defRPr/>
            </a:pPr>
            <a:r>
              <a:rPr lang="tr-TR" sz="2800" dirty="0">
                <a:latin typeface="+mj-lt"/>
              </a:rPr>
              <a:t>Gürültü</a:t>
            </a:r>
          </a:p>
          <a:p>
            <a:pPr eaLnBrk="1" fontAlgn="auto" hangingPunct="1">
              <a:lnSpc>
                <a:spcPct val="200000"/>
              </a:lnSpc>
              <a:spcAft>
                <a:spcPts val="0"/>
              </a:spcAft>
              <a:buClr>
                <a:srgbClr val="006600"/>
              </a:buClr>
              <a:buSzPct val="150000"/>
              <a:buFont typeface="Wingdings 2" pitchFamily="18" charset="2"/>
              <a:buChar char="E"/>
              <a:defRPr/>
            </a:pPr>
            <a:r>
              <a:rPr lang="tr-TR" sz="2800" dirty="0">
                <a:latin typeface="+mj-lt"/>
              </a:rPr>
              <a:t>Kalabalık</a:t>
            </a:r>
          </a:p>
          <a:p>
            <a:pPr eaLnBrk="1" fontAlgn="auto" hangingPunct="1">
              <a:lnSpc>
                <a:spcPct val="200000"/>
              </a:lnSpc>
              <a:spcAft>
                <a:spcPts val="0"/>
              </a:spcAft>
              <a:buClr>
                <a:srgbClr val="006600"/>
              </a:buClr>
              <a:buSzPct val="150000"/>
              <a:buFont typeface="Wingdings 2" pitchFamily="18" charset="2"/>
              <a:buChar char="E"/>
              <a:defRPr/>
            </a:pPr>
            <a:r>
              <a:rPr lang="tr-TR" sz="2800" dirty="0">
                <a:latin typeface="+mj-lt"/>
              </a:rPr>
              <a:t>Kişiler arası ilişkiler</a:t>
            </a:r>
          </a:p>
          <a:p>
            <a:pPr eaLnBrk="1" fontAlgn="auto" hangingPunct="1">
              <a:lnSpc>
                <a:spcPct val="200000"/>
              </a:lnSpc>
              <a:spcAft>
                <a:spcPts val="0"/>
              </a:spcAft>
              <a:buClr>
                <a:srgbClr val="006600"/>
              </a:buClr>
              <a:buSzPct val="150000"/>
              <a:buFont typeface="Wingdings 2" pitchFamily="18" charset="2"/>
              <a:buChar char="E"/>
              <a:defRPr/>
            </a:pPr>
            <a:r>
              <a:rPr lang="tr-TR" sz="2800" dirty="0">
                <a:latin typeface="+mj-lt"/>
              </a:rPr>
              <a:t>Ülke sorunları</a:t>
            </a:r>
          </a:p>
          <a:p>
            <a:pPr eaLnBrk="1" fontAlgn="auto" hangingPunct="1">
              <a:lnSpc>
                <a:spcPct val="200000"/>
              </a:lnSpc>
              <a:spcAft>
                <a:spcPts val="0"/>
              </a:spcAft>
              <a:buClr>
                <a:srgbClr val="006600"/>
              </a:buClr>
              <a:buSzPct val="150000"/>
              <a:buFont typeface="Wingdings 2" pitchFamily="18" charset="2"/>
              <a:buChar char="E"/>
              <a:defRPr/>
            </a:pPr>
            <a:endParaRPr lang="tr-TR" sz="2000" dirty="0">
              <a:latin typeface="+mj-lt"/>
            </a:endParaRPr>
          </a:p>
        </p:txBody>
      </p:sp>
      <p:sp>
        <p:nvSpPr>
          <p:cNvPr id="45060" name="3 Slayt Numarası Yer Tutucusu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02F19E4-E653-4658-B364-F2320C4EAE8C}" type="slidenum">
              <a:rPr lang="en-AU" altLang="tr-TR" smtClean="0"/>
              <a:pPr/>
              <a:t>83</a:t>
            </a:fld>
            <a:endParaRPr lang="en-AU" altLang="tr-T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548680"/>
            <a:ext cx="6887097" cy="525463"/>
          </a:xfrm>
        </p:spPr>
        <p:txBody>
          <a:bodyPr>
            <a:noAutofit/>
          </a:bodyPr>
          <a:lstStyle/>
          <a:p>
            <a:pPr marL="838200" indent="-838200" eaLnBrk="1" hangingPunct="1"/>
            <a:r>
              <a:rPr lang="tr-TR" altLang="tr-TR" sz="2800" b="1" dirty="0" smtClean="0">
                <a:solidFill>
                  <a:srgbClr val="C00000"/>
                </a:solidFill>
              </a:rPr>
              <a:t>İş Yaşamından Ortaya Çıkan Stres Kaynakları</a:t>
            </a:r>
            <a:r>
              <a:rPr lang="tr-TR" altLang="tr-TR" sz="2800" dirty="0" smtClean="0">
                <a:solidFill>
                  <a:srgbClr val="C00000"/>
                </a:solidFill>
              </a:rPr>
              <a:t>  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55576" y="1484784"/>
            <a:ext cx="3758084" cy="4536530"/>
          </a:xfrm>
        </p:spPr>
        <p:txBody>
          <a:bodyPr rtlCol="0">
            <a:noAutofit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buClr>
                <a:srgbClr val="006600"/>
              </a:buClr>
              <a:buSzPct val="100000"/>
              <a:buFont typeface="Wingdings 2" pitchFamily="18" charset="2"/>
              <a:buChar char="E"/>
              <a:defRPr/>
            </a:pPr>
            <a:r>
              <a:rPr lang="tr-TR" sz="2400" dirty="0">
                <a:latin typeface="+mj-lt"/>
              </a:rPr>
              <a:t>İş yükünün fazlalığı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Clr>
                <a:srgbClr val="006600"/>
              </a:buClr>
              <a:buSzPct val="100000"/>
              <a:buFont typeface="Wingdings 2" pitchFamily="18" charset="2"/>
              <a:buChar char="E"/>
              <a:defRPr/>
            </a:pPr>
            <a:r>
              <a:rPr lang="tr-TR" sz="2400" dirty="0">
                <a:latin typeface="+mj-lt"/>
              </a:rPr>
              <a:t>Kötü çalışma koşulları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Clr>
                <a:srgbClr val="006600"/>
              </a:buClr>
              <a:buSzPct val="100000"/>
              <a:buFont typeface="Wingdings 2" pitchFamily="18" charset="2"/>
              <a:buChar char="E"/>
              <a:defRPr/>
            </a:pPr>
            <a:r>
              <a:rPr lang="tr-TR" sz="2400" dirty="0">
                <a:latin typeface="+mj-lt"/>
              </a:rPr>
              <a:t>Zaman baskısı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Clr>
                <a:srgbClr val="006600"/>
              </a:buClr>
              <a:buSzPct val="100000"/>
              <a:buFont typeface="Wingdings 2" pitchFamily="18" charset="2"/>
              <a:buChar char="E"/>
              <a:defRPr/>
            </a:pPr>
            <a:r>
              <a:rPr lang="tr-TR" sz="2400" dirty="0">
                <a:latin typeface="+mj-lt"/>
              </a:rPr>
              <a:t>Rol çatışması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Clr>
                <a:srgbClr val="006600"/>
              </a:buClr>
              <a:buSzPct val="100000"/>
              <a:buFont typeface="Wingdings 2" pitchFamily="18" charset="2"/>
              <a:buChar char="E"/>
              <a:defRPr/>
            </a:pPr>
            <a:r>
              <a:rPr lang="tr-TR" sz="2400" dirty="0">
                <a:latin typeface="+mj-lt"/>
              </a:rPr>
              <a:t>Rol belirsizliği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Clr>
                <a:srgbClr val="006600"/>
              </a:buClr>
              <a:buSzPct val="100000"/>
              <a:buFont typeface="Wingdings 2" pitchFamily="18" charset="2"/>
              <a:buChar char="E"/>
              <a:defRPr/>
            </a:pPr>
            <a:r>
              <a:rPr lang="tr-TR" sz="2400" dirty="0">
                <a:latin typeface="+mj-lt"/>
              </a:rPr>
              <a:t>Kişilerden sorumlu olma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Clr>
                <a:srgbClr val="006600"/>
              </a:buClr>
              <a:buSzPct val="100000"/>
              <a:buFont typeface="Wingdings 2" pitchFamily="18" charset="2"/>
              <a:buChar char="E"/>
              <a:defRPr/>
            </a:pPr>
            <a:r>
              <a:rPr lang="tr-TR" sz="2400" dirty="0">
                <a:latin typeface="+mj-lt"/>
              </a:rPr>
              <a:t>Yönetim sorunları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Clr>
                <a:srgbClr val="006600"/>
              </a:buClr>
              <a:buSzPct val="100000"/>
              <a:buFont typeface="Wingdings 2" pitchFamily="18" charset="2"/>
              <a:buChar char="E"/>
              <a:defRPr/>
            </a:pPr>
            <a:r>
              <a:rPr lang="tr-TR" sz="2400" dirty="0">
                <a:latin typeface="+mj-lt"/>
              </a:rPr>
              <a:t>Kararlara katılamama</a:t>
            </a:r>
          </a:p>
        </p:txBody>
      </p:sp>
      <p:sp>
        <p:nvSpPr>
          <p:cNvPr id="46084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4625578" y="1412776"/>
            <a:ext cx="3330798" cy="4968005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  <a:buClr>
                <a:srgbClr val="006600"/>
              </a:buClr>
              <a:buFont typeface="Wingdings 2" pitchFamily="18" charset="2"/>
              <a:buChar char="E"/>
            </a:pPr>
            <a:r>
              <a:rPr lang="tr-TR" altLang="tr-TR" sz="2400" dirty="0" smtClean="0"/>
              <a:t>Aşırı/Yetersiz ödüllendirme</a:t>
            </a:r>
          </a:p>
          <a:p>
            <a:pPr eaLnBrk="1" hangingPunct="1">
              <a:lnSpc>
                <a:spcPct val="150000"/>
              </a:lnSpc>
              <a:buClr>
                <a:srgbClr val="006600"/>
              </a:buClr>
              <a:buFont typeface="Wingdings 2" pitchFamily="18" charset="2"/>
              <a:buChar char="E"/>
            </a:pPr>
            <a:r>
              <a:rPr lang="tr-TR" altLang="tr-TR" sz="2400" dirty="0" smtClean="0"/>
              <a:t>Ücret</a:t>
            </a:r>
          </a:p>
          <a:p>
            <a:pPr eaLnBrk="1" hangingPunct="1">
              <a:lnSpc>
                <a:spcPct val="150000"/>
              </a:lnSpc>
              <a:buClr>
                <a:srgbClr val="006600"/>
              </a:buClr>
              <a:buFont typeface="Wingdings 2" pitchFamily="18" charset="2"/>
              <a:buChar char="E"/>
            </a:pPr>
            <a:r>
              <a:rPr lang="tr-TR" altLang="tr-TR" sz="2400" dirty="0" smtClean="0"/>
              <a:t>Personel azlığı</a:t>
            </a:r>
          </a:p>
          <a:p>
            <a:pPr eaLnBrk="1" hangingPunct="1">
              <a:lnSpc>
                <a:spcPct val="150000"/>
              </a:lnSpc>
              <a:buClr>
                <a:srgbClr val="006600"/>
              </a:buClr>
              <a:buFont typeface="Wingdings 2" pitchFamily="18" charset="2"/>
              <a:buChar char="E"/>
            </a:pPr>
            <a:r>
              <a:rPr lang="tr-TR" altLang="tr-TR" sz="2400" dirty="0" smtClean="0"/>
              <a:t>Nöbet/Zaman baskısı</a:t>
            </a:r>
          </a:p>
          <a:p>
            <a:pPr eaLnBrk="1" hangingPunct="1">
              <a:lnSpc>
                <a:spcPct val="150000"/>
              </a:lnSpc>
              <a:buClr>
                <a:srgbClr val="006600"/>
              </a:buClr>
              <a:buFont typeface="Wingdings 2" pitchFamily="18" charset="2"/>
              <a:buChar char="E"/>
            </a:pPr>
            <a:r>
              <a:rPr lang="tr-TR" altLang="tr-TR" sz="2400" dirty="0" smtClean="0"/>
              <a:t>İş güvencesi</a:t>
            </a:r>
          </a:p>
          <a:p>
            <a:pPr eaLnBrk="1" hangingPunct="1">
              <a:lnSpc>
                <a:spcPct val="150000"/>
              </a:lnSpc>
              <a:buClr>
                <a:srgbClr val="006600"/>
              </a:buClr>
              <a:buFont typeface="Wingdings 2" pitchFamily="18" charset="2"/>
              <a:buChar char="E"/>
            </a:pPr>
            <a:r>
              <a:rPr lang="tr-TR" altLang="tr-TR" sz="2400" dirty="0" smtClean="0"/>
              <a:t>Deneyimsizlik </a:t>
            </a:r>
          </a:p>
        </p:txBody>
      </p:sp>
      <p:sp>
        <p:nvSpPr>
          <p:cNvPr id="46085" name="4 Slayt Numarası Yer Tutucusu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147606B-A7ED-43A5-9630-2BC238044042}" type="slidenum">
              <a:rPr lang="tr-TR" altLang="tr-TR" smtClean="0"/>
              <a:pPr/>
              <a:t>84</a:t>
            </a:fld>
            <a:endParaRPr lang="tr-TR" altLang="tr-T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4" name="Rectangle 4"/>
          <p:cNvSpPr>
            <a:spLocks noChangeArrowheads="1"/>
          </p:cNvSpPr>
          <p:nvPr/>
        </p:nvSpPr>
        <p:spPr bwMode="ltGray">
          <a:xfrm>
            <a:off x="899592" y="1151056"/>
            <a:ext cx="7272808" cy="5539978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tr-TR" sz="2400" b="1" dirty="0">
                <a:solidFill>
                  <a:srgbClr val="000066"/>
                </a:solidFill>
                <a:latin typeface="+mj-lt"/>
              </a:rPr>
              <a:t>İşe gitmede isteksizlik 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tr-TR" sz="2400" dirty="0">
                <a:latin typeface="+mj-lt"/>
              </a:rPr>
              <a:t>Stres yaşatan sosyal ortamla karşılaşma endişesi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tr-TR" sz="2400" b="1" dirty="0">
              <a:solidFill>
                <a:srgbClr val="000066"/>
              </a:solidFill>
              <a:latin typeface="+mj-lt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tr-TR" sz="2400" b="1" dirty="0">
                <a:solidFill>
                  <a:srgbClr val="000066"/>
                </a:solidFill>
                <a:latin typeface="+mj-lt"/>
              </a:rPr>
              <a:t>Yetersizlik duygusu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tr-TR" sz="2400" dirty="0">
                <a:latin typeface="+mj-lt"/>
              </a:rPr>
              <a:t>İş görene bildiği işin verilmemesi, bilgileri dışındaki işin yapmaya zorlanması</a:t>
            </a:r>
            <a:endParaRPr lang="tr-TR" sz="2400" dirty="0">
              <a:solidFill>
                <a:srgbClr val="FF6600"/>
              </a:solidFill>
              <a:latin typeface="+mj-lt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tr-TR" sz="2400" b="1" dirty="0">
              <a:solidFill>
                <a:srgbClr val="000066"/>
              </a:solidFill>
              <a:latin typeface="+mj-lt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tr-TR" sz="2400" b="1" dirty="0">
                <a:solidFill>
                  <a:srgbClr val="000066"/>
                </a:solidFill>
                <a:latin typeface="+mj-lt"/>
              </a:rPr>
              <a:t>İşbirliği sağlayamama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tr-TR" sz="2400" dirty="0">
                <a:latin typeface="+mj-lt"/>
              </a:rPr>
              <a:t>Stresli iş görenin  işle ilgili işbirliği sağlamada gönülsüz davranması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tr-TR" sz="2400" dirty="0">
              <a:latin typeface="+mj-lt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tr-TR" sz="2400" b="1" dirty="0">
                <a:solidFill>
                  <a:srgbClr val="000066"/>
                </a:solidFill>
              </a:rPr>
              <a:t>İşte hata yapma </a:t>
            </a:r>
            <a:endParaRPr lang="tr-TR" sz="2400" dirty="0">
              <a:solidFill>
                <a:srgbClr val="000066"/>
              </a:solidFill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tr-TR" sz="2400" dirty="0"/>
              <a:t>Uzun süreli stres sonucu dikkat ve bellekle ilgili sorunların çıkması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tr-TR" dirty="0">
              <a:latin typeface="+mj-lt"/>
            </a:endParaRPr>
          </a:p>
        </p:txBody>
      </p:sp>
      <p:sp>
        <p:nvSpPr>
          <p:cNvPr id="7" name="6 Dikdörtgen"/>
          <p:cNvSpPr/>
          <p:nvPr/>
        </p:nvSpPr>
        <p:spPr>
          <a:xfrm>
            <a:off x="1979712" y="476672"/>
            <a:ext cx="30676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tr-TR" sz="2800" b="1" dirty="0">
                <a:solidFill>
                  <a:srgbClr val="C00000"/>
                </a:solidFill>
                <a:latin typeface="+mj-lt"/>
              </a:rPr>
              <a:t>Performansa etkisi;</a:t>
            </a:r>
          </a:p>
        </p:txBody>
      </p:sp>
      <p:sp>
        <p:nvSpPr>
          <p:cNvPr id="47108" name="3 Slayt Numarası Yer Tutucusu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269F4C2-3B04-4AF5-8CD6-5AB808BE59C5}" type="slidenum">
              <a:rPr lang="tr-TR" altLang="tr-TR" smtClean="0"/>
              <a:pPr/>
              <a:t>85</a:t>
            </a:fld>
            <a:endParaRPr lang="tr-TR" altLang="tr-T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4" name="Rectangle 4"/>
          <p:cNvSpPr>
            <a:spLocks noChangeArrowheads="1"/>
          </p:cNvSpPr>
          <p:nvPr/>
        </p:nvSpPr>
        <p:spPr bwMode="ltGray">
          <a:xfrm>
            <a:off x="1625204" y="712438"/>
            <a:ext cx="6103144" cy="5706177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anchor="ctr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tr-TR" sz="2400" b="1" dirty="0">
              <a:solidFill>
                <a:srgbClr val="000066"/>
              </a:solidFill>
              <a:latin typeface="+mj-lt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tr-TR" sz="2400" b="1" dirty="0">
                <a:solidFill>
                  <a:srgbClr val="000066"/>
                </a:solidFill>
                <a:latin typeface="+mj-lt"/>
              </a:rPr>
              <a:t>İşten Uzaklaşma İsteği (Devamsızlık)</a:t>
            </a:r>
            <a:endParaRPr lang="tr-TR" sz="2400" dirty="0">
              <a:solidFill>
                <a:srgbClr val="000066"/>
              </a:solidFill>
              <a:latin typeface="+mj-lt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tr-TR" sz="2400" dirty="0">
                <a:latin typeface="+mj-lt"/>
              </a:rPr>
              <a:t>Örgüte, işine, çalışma arkadaşlarına uyumsuz iş görenin işe devam etmek istememesi</a:t>
            </a:r>
            <a:endParaRPr lang="tr-TR" sz="2400" dirty="0">
              <a:solidFill>
                <a:srgbClr val="FF6600"/>
              </a:solidFill>
              <a:latin typeface="+mj-lt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tr-TR" sz="2400" b="1" dirty="0">
              <a:solidFill>
                <a:srgbClr val="000066"/>
              </a:solidFill>
              <a:latin typeface="+mj-lt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tr-TR" sz="2400" b="1" dirty="0">
                <a:solidFill>
                  <a:srgbClr val="000066"/>
                </a:solidFill>
                <a:latin typeface="+mj-lt"/>
              </a:rPr>
              <a:t>İsabetsiz karar verme</a:t>
            </a:r>
            <a:endParaRPr lang="tr-TR" sz="2400" dirty="0">
              <a:solidFill>
                <a:srgbClr val="000066"/>
              </a:solidFill>
              <a:latin typeface="+mj-lt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tr-TR" sz="2400" dirty="0">
                <a:latin typeface="+mj-lt"/>
              </a:rPr>
              <a:t>Stresin algılar üzerindeki olumsuz etkisi ve dikkat eksikliği</a:t>
            </a:r>
            <a:endParaRPr lang="tr-TR" sz="2400" dirty="0">
              <a:solidFill>
                <a:srgbClr val="FF6600"/>
              </a:solidFill>
              <a:latin typeface="+mj-lt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tr-TR" sz="2400" b="1" dirty="0">
              <a:solidFill>
                <a:srgbClr val="000066"/>
              </a:solidFill>
              <a:latin typeface="+mj-lt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tr-TR" sz="2400" b="1" dirty="0">
                <a:solidFill>
                  <a:srgbClr val="000066"/>
                </a:solidFill>
                <a:latin typeface="+mj-lt"/>
              </a:rPr>
              <a:t>Nitelik ve nicelik düşmesi</a:t>
            </a:r>
            <a:endParaRPr lang="tr-TR" sz="2400" dirty="0">
              <a:solidFill>
                <a:srgbClr val="000066"/>
              </a:solidFill>
              <a:latin typeface="+mj-lt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tr-TR" sz="2400" dirty="0">
                <a:latin typeface="+mj-lt"/>
              </a:rPr>
              <a:t>İş gören verimliliğinde düşme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tr-TR" sz="2400" dirty="0">
              <a:latin typeface="+mj-lt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tr-TR" sz="2400" b="1" dirty="0">
                <a:solidFill>
                  <a:srgbClr val="000066"/>
                </a:solidFill>
              </a:rPr>
              <a:t>Örgütten ayrılma</a:t>
            </a:r>
            <a:endParaRPr lang="tr-TR" sz="2400" dirty="0">
              <a:solidFill>
                <a:srgbClr val="000066"/>
              </a:solidFill>
            </a:endParaRPr>
          </a:p>
          <a:p>
            <a:pPr eaLnBrk="1" fontAlgn="auto" hangingPunct="1"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75000"/>
              <a:buFont typeface="Monotype Sorts" pitchFamily="2" charset="2"/>
              <a:buNone/>
              <a:defRPr/>
            </a:pPr>
            <a:r>
              <a:rPr lang="tr-TR" sz="2400" dirty="0"/>
              <a:t>Örgütle bütünleşmeyi ve iş tatminini engelleme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AU" sz="2400" dirty="0">
              <a:latin typeface="+mj-lt"/>
            </a:endParaRPr>
          </a:p>
        </p:txBody>
      </p:sp>
      <p:sp>
        <p:nvSpPr>
          <p:cNvPr id="7" name="6 Dikdörtgen"/>
          <p:cNvSpPr/>
          <p:nvPr/>
        </p:nvSpPr>
        <p:spPr>
          <a:xfrm>
            <a:off x="1979712" y="476672"/>
            <a:ext cx="30676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tr-TR" sz="2800" b="1" dirty="0">
                <a:solidFill>
                  <a:srgbClr val="C00000"/>
                </a:solidFill>
                <a:latin typeface="+mj-lt"/>
              </a:rPr>
              <a:t>Performansa etkisi;</a:t>
            </a:r>
          </a:p>
        </p:txBody>
      </p:sp>
      <p:sp>
        <p:nvSpPr>
          <p:cNvPr id="48132" name="3 Slayt Numarası Yer Tutucusu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E32F0A4-1D9C-43BB-99BA-E5F6BEBB2C6D}" type="slidenum">
              <a:rPr lang="tr-TR" altLang="tr-TR" smtClean="0"/>
              <a:pPr/>
              <a:t>86</a:t>
            </a:fld>
            <a:endParaRPr lang="tr-TR" altLang="tr-T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http://4.bp.blogspot.com/-9C9vdIJnUn4/TxCRmIM8hII/AAAAAAAAFhk/NSxE155qWzM/s1600/j039935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37160" y="354014"/>
            <a:ext cx="4663678" cy="621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5" name="2 Slayt Numarası Yer Tutucusu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341624B-0428-4DF9-A05A-93BCC1E2488F}" type="slidenum">
              <a:rPr lang="tr-TR" altLang="tr-TR" smtClean="0"/>
              <a:pPr/>
              <a:t>87</a:t>
            </a:fld>
            <a:endParaRPr lang="tr-TR" altLang="tr-TR" smtClean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2618185" y="619125"/>
            <a:ext cx="4978151" cy="452438"/>
          </a:xfrm>
        </p:spPr>
        <p:txBody>
          <a:bodyPr>
            <a:noAutofit/>
          </a:bodyPr>
          <a:lstStyle/>
          <a:p>
            <a:pPr eaLnBrk="1" hangingPunct="1"/>
            <a:r>
              <a:rPr lang="tr-TR" altLang="tr-TR" sz="3200" b="1" dirty="0" smtClean="0">
                <a:solidFill>
                  <a:srgbClr val="C00000"/>
                </a:solidFill>
              </a:rPr>
              <a:t>STRESİ ÖNLEMEK İÇİN;</a:t>
            </a:r>
          </a:p>
        </p:txBody>
      </p:sp>
      <p:sp>
        <p:nvSpPr>
          <p:cNvPr id="2119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512219" y="1482725"/>
            <a:ext cx="4149329" cy="4589463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Clr>
                <a:srgbClr val="006600"/>
              </a:buClr>
              <a:buSzPct val="100000"/>
              <a:buFont typeface="Wingdings 2" pitchFamily="18" charset="2"/>
              <a:buChar char="E"/>
              <a:defRPr/>
            </a:pPr>
            <a:r>
              <a:rPr lang="tr-TR" sz="2000" dirty="0">
                <a:latin typeface="+mj-lt"/>
              </a:rPr>
              <a:t>Olumlu düşünce tarzı geliştirin</a:t>
            </a:r>
          </a:p>
          <a:p>
            <a:pPr eaLnBrk="1" fontAlgn="auto" hangingPunct="1">
              <a:spcAft>
                <a:spcPts val="0"/>
              </a:spcAft>
              <a:buClr>
                <a:srgbClr val="006600"/>
              </a:buClr>
              <a:buSzPct val="100000"/>
              <a:buFont typeface="Wingdings 2" pitchFamily="18" charset="2"/>
              <a:buChar char="E"/>
              <a:defRPr/>
            </a:pPr>
            <a:r>
              <a:rPr lang="tr-TR" sz="2000" dirty="0">
                <a:latin typeface="+mj-lt"/>
              </a:rPr>
              <a:t>Zamanınızı etkin kullanın</a:t>
            </a:r>
          </a:p>
          <a:p>
            <a:pPr eaLnBrk="1" fontAlgn="auto" hangingPunct="1">
              <a:spcAft>
                <a:spcPts val="0"/>
              </a:spcAft>
              <a:buClr>
                <a:srgbClr val="006600"/>
              </a:buClr>
              <a:buSzPct val="100000"/>
              <a:buFont typeface="Wingdings 2" pitchFamily="18" charset="2"/>
              <a:buChar char="E"/>
              <a:defRPr/>
            </a:pPr>
            <a:r>
              <a:rPr lang="tr-TR" sz="2000" dirty="0">
                <a:latin typeface="+mj-lt"/>
              </a:rPr>
              <a:t>Düzenli egzersiz yapın</a:t>
            </a:r>
          </a:p>
          <a:p>
            <a:pPr eaLnBrk="1" fontAlgn="auto" hangingPunct="1">
              <a:spcAft>
                <a:spcPts val="0"/>
              </a:spcAft>
              <a:buClr>
                <a:srgbClr val="006600"/>
              </a:buClr>
              <a:buSzPct val="100000"/>
              <a:buFont typeface="Wingdings 2" pitchFamily="18" charset="2"/>
              <a:buChar char="E"/>
              <a:defRPr/>
            </a:pPr>
            <a:r>
              <a:rPr lang="tr-TR" sz="2000" dirty="0">
                <a:latin typeface="+mj-lt"/>
              </a:rPr>
              <a:t>Gevşeme tekniklerini kullanın</a:t>
            </a:r>
          </a:p>
          <a:p>
            <a:pPr eaLnBrk="1" fontAlgn="auto" hangingPunct="1">
              <a:spcAft>
                <a:spcPts val="0"/>
              </a:spcAft>
              <a:buClr>
                <a:srgbClr val="006600"/>
              </a:buClr>
              <a:buSzPct val="100000"/>
              <a:buFont typeface="Wingdings 2" pitchFamily="18" charset="2"/>
              <a:buChar char="E"/>
              <a:defRPr/>
            </a:pPr>
            <a:r>
              <a:rPr lang="tr-TR" sz="2000" dirty="0">
                <a:latin typeface="+mj-lt"/>
              </a:rPr>
              <a:t>Uyku düzeninize dikkat edin </a:t>
            </a:r>
          </a:p>
          <a:p>
            <a:pPr eaLnBrk="1" fontAlgn="auto" hangingPunct="1">
              <a:spcAft>
                <a:spcPts val="0"/>
              </a:spcAft>
              <a:buClr>
                <a:srgbClr val="006600"/>
              </a:buClr>
              <a:buSzPct val="100000"/>
              <a:buFont typeface="Wingdings 2" pitchFamily="18" charset="2"/>
              <a:buChar char="E"/>
              <a:defRPr/>
            </a:pPr>
            <a:r>
              <a:rPr lang="tr-TR" sz="2000" dirty="0" smtClean="0">
                <a:latin typeface="+mj-lt"/>
              </a:rPr>
              <a:t>Beklentileriniz </a:t>
            </a:r>
            <a:r>
              <a:rPr lang="tr-TR" sz="2000" dirty="0">
                <a:latin typeface="+mj-lt"/>
              </a:rPr>
              <a:t>gerçekçi olsun</a:t>
            </a:r>
          </a:p>
          <a:p>
            <a:pPr eaLnBrk="1" fontAlgn="auto" hangingPunct="1">
              <a:spcAft>
                <a:spcPts val="0"/>
              </a:spcAft>
              <a:buClr>
                <a:srgbClr val="006600"/>
              </a:buClr>
              <a:buSzPct val="100000"/>
              <a:buFont typeface="Wingdings 2" pitchFamily="18" charset="2"/>
              <a:buChar char="E"/>
              <a:defRPr/>
            </a:pPr>
            <a:r>
              <a:rPr lang="tr-TR" sz="2000" dirty="0">
                <a:latin typeface="+mj-lt"/>
              </a:rPr>
              <a:t>İletişim kurun ve dışa dönük olun</a:t>
            </a:r>
          </a:p>
          <a:p>
            <a:pPr eaLnBrk="1" fontAlgn="auto" hangingPunct="1">
              <a:spcAft>
                <a:spcPts val="0"/>
              </a:spcAft>
              <a:buClr>
                <a:srgbClr val="006600"/>
              </a:buClr>
              <a:buSzPct val="100000"/>
              <a:buFont typeface="Wingdings 2" pitchFamily="18" charset="2"/>
              <a:buChar char="E"/>
              <a:defRPr/>
            </a:pPr>
            <a:r>
              <a:rPr lang="tr-TR" sz="2000" dirty="0">
                <a:latin typeface="+mj-lt"/>
              </a:rPr>
              <a:t>Kafein, sigara ve alkol alımını azaltın</a:t>
            </a:r>
          </a:p>
          <a:p>
            <a:pPr eaLnBrk="1" fontAlgn="auto" hangingPunct="1">
              <a:spcAft>
                <a:spcPts val="0"/>
              </a:spcAft>
              <a:buClr>
                <a:srgbClr val="006600"/>
              </a:buClr>
              <a:buSzPct val="100000"/>
              <a:buFont typeface="Wingdings 2" pitchFamily="18" charset="2"/>
              <a:buChar char="E"/>
              <a:defRPr/>
            </a:pPr>
            <a:r>
              <a:rPr lang="tr-TR" sz="2000" dirty="0">
                <a:latin typeface="+mj-lt"/>
              </a:rPr>
              <a:t>Beslenmenize dikkat edin</a:t>
            </a:r>
          </a:p>
          <a:p>
            <a:pPr eaLnBrk="1" fontAlgn="auto" hangingPunct="1">
              <a:spcAft>
                <a:spcPts val="0"/>
              </a:spcAft>
              <a:buClr>
                <a:srgbClr val="006600"/>
              </a:buClr>
              <a:buSzPct val="100000"/>
              <a:buFont typeface="Wingdings 2" pitchFamily="18" charset="2"/>
              <a:buChar char="E"/>
              <a:defRPr/>
            </a:pPr>
            <a:r>
              <a:rPr lang="tr-TR" sz="2000" dirty="0">
                <a:latin typeface="+mj-lt"/>
              </a:rPr>
              <a:t>Gerektiğinde hayır deyin</a:t>
            </a:r>
          </a:p>
          <a:p>
            <a:pPr eaLnBrk="1" fontAlgn="auto" hangingPunct="1">
              <a:spcAft>
                <a:spcPts val="0"/>
              </a:spcAft>
              <a:buClr>
                <a:srgbClr val="006600"/>
              </a:buClr>
              <a:buSzPct val="100000"/>
              <a:buFont typeface="Wingdings 2" pitchFamily="18" charset="2"/>
              <a:buChar char="E"/>
              <a:defRPr/>
            </a:pPr>
            <a:r>
              <a:rPr lang="tr-TR" sz="2000" dirty="0">
                <a:latin typeface="+mj-lt"/>
              </a:rPr>
              <a:t>Vazgeçmeyi öğrenin </a:t>
            </a:r>
          </a:p>
          <a:p>
            <a:pPr eaLnBrk="1" fontAlgn="auto" hangingPunct="1">
              <a:spcAft>
                <a:spcPts val="0"/>
              </a:spcAft>
              <a:buClr>
                <a:srgbClr val="006600"/>
              </a:buClr>
              <a:buSzPct val="100000"/>
              <a:buFont typeface="Wingdings 2" pitchFamily="18" charset="2"/>
              <a:buChar char="E"/>
              <a:defRPr/>
            </a:pPr>
            <a:r>
              <a:rPr lang="tr-TR" sz="2000" dirty="0">
                <a:latin typeface="+mj-lt"/>
              </a:rPr>
              <a:t>Olumlu hayal kurun</a:t>
            </a:r>
          </a:p>
        </p:txBody>
      </p:sp>
      <p:sp>
        <p:nvSpPr>
          <p:cNvPr id="66564" name="3 Slayt Numarası Yer Tutucusu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B3DED9B-61EC-47FB-8153-D2834BE29A78}" type="slidenum">
              <a:rPr lang="en-AU" altLang="tr-TR" smtClean="0"/>
              <a:pPr/>
              <a:t>88</a:t>
            </a:fld>
            <a:endParaRPr lang="en-AU" altLang="tr-T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88640"/>
            <a:ext cx="8615711" cy="5775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67544" y="125760"/>
            <a:ext cx="8229600" cy="1143000"/>
          </a:xfrm>
        </p:spPr>
        <p:txBody>
          <a:bodyPr/>
          <a:lstStyle/>
          <a:p>
            <a:r>
              <a:rPr lang="tr-TR" b="1" dirty="0" smtClean="0">
                <a:solidFill>
                  <a:srgbClr val="C00000"/>
                </a:solidFill>
              </a:rPr>
              <a:t>Biyolojik Etmenler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467544" y="1268760"/>
            <a:ext cx="8208912" cy="504056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  <a:buNone/>
            </a:pPr>
            <a:r>
              <a:rPr lang="tr-TR" b="1" dirty="0" smtClean="0">
                <a:solidFill>
                  <a:srgbClr val="CC0000"/>
                </a:solidFill>
                <a:latin typeface="Times New Roman" pitchFamily="18" charset="0"/>
              </a:rPr>
              <a:t>Grup 3 Biyolojik etkenler:</a:t>
            </a:r>
            <a:r>
              <a:rPr lang="tr-TR" dirty="0" smtClean="0">
                <a:latin typeface="Times New Roman" pitchFamily="18" charset="0"/>
              </a:rPr>
              <a:t> </a:t>
            </a:r>
            <a:r>
              <a:rPr lang="tr-TR" b="1" dirty="0" smtClean="0">
                <a:latin typeface="Times New Roman" pitchFamily="18" charset="0"/>
              </a:rPr>
              <a:t>İnsanda ağır hastalığa neden olan, </a:t>
            </a:r>
            <a:r>
              <a:rPr lang="tr-TR" dirty="0" smtClean="0">
                <a:latin typeface="Times New Roman" pitchFamily="18" charset="0"/>
              </a:rPr>
              <a:t>çalışanlar için ciddi tehlike oluşturan, </a:t>
            </a:r>
            <a:r>
              <a:rPr lang="tr-TR" b="1" dirty="0" smtClean="0">
                <a:latin typeface="Times New Roman" pitchFamily="18" charset="0"/>
              </a:rPr>
              <a:t>toplumda yayılma riski bulunabilen,</a:t>
            </a:r>
            <a:r>
              <a:rPr lang="tr-TR" dirty="0" smtClean="0">
                <a:latin typeface="Times New Roman" pitchFamily="18" charset="0"/>
              </a:rPr>
              <a:t> ancak </a:t>
            </a:r>
            <a:r>
              <a:rPr lang="tr-TR" b="1" u="sng" dirty="0" smtClean="0">
                <a:solidFill>
                  <a:srgbClr val="000099"/>
                </a:solidFill>
                <a:latin typeface="Times New Roman" pitchFamily="18" charset="0"/>
              </a:rPr>
              <a:t>etkili korunma ve tedavi olanağı bulunan</a:t>
            </a:r>
            <a:r>
              <a:rPr lang="tr-TR" dirty="0" smtClean="0">
                <a:latin typeface="Times New Roman" pitchFamily="18" charset="0"/>
              </a:rPr>
              <a:t> etmenler</a:t>
            </a:r>
          </a:p>
          <a:p>
            <a:pPr>
              <a:lnSpc>
                <a:spcPct val="90000"/>
              </a:lnSpc>
              <a:buNone/>
            </a:pPr>
            <a:endParaRPr lang="tr-TR" dirty="0" smtClean="0">
              <a:latin typeface="Times New Roman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tr-TR" b="1" dirty="0" smtClean="0">
                <a:solidFill>
                  <a:srgbClr val="CC0000"/>
                </a:solidFill>
                <a:latin typeface="Times New Roman" pitchFamily="18" charset="0"/>
              </a:rPr>
              <a:t>Grup 4 Biyolojik etkenler:</a:t>
            </a:r>
            <a:r>
              <a:rPr lang="tr-TR" dirty="0" smtClean="0">
                <a:latin typeface="Times New Roman" pitchFamily="18" charset="0"/>
              </a:rPr>
              <a:t> </a:t>
            </a:r>
            <a:r>
              <a:rPr lang="tr-TR" b="1" dirty="0" smtClean="0">
                <a:latin typeface="Times New Roman" pitchFamily="18" charset="0"/>
              </a:rPr>
              <a:t>İnsanda ağır hastalığa neden olan, </a:t>
            </a:r>
            <a:r>
              <a:rPr lang="tr-TR" dirty="0" smtClean="0">
                <a:latin typeface="Times New Roman" pitchFamily="18" charset="0"/>
              </a:rPr>
              <a:t>çalışanlar için ciddi tehlike oluşturan, </a:t>
            </a:r>
            <a:r>
              <a:rPr lang="tr-TR" b="1" dirty="0" smtClean="0">
                <a:latin typeface="Times New Roman" pitchFamily="18" charset="0"/>
              </a:rPr>
              <a:t>toplumda yayılma riski bulunabilen,</a:t>
            </a:r>
            <a:r>
              <a:rPr lang="tr-TR" dirty="0" smtClean="0">
                <a:latin typeface="Times New Roman" pitchFamily="18" charset="0"/>
              </a:rPr>
              <a:t> ancak </a:t>
            </a:r>
            <a:r>
              <a:rPr lang="tr-TR" b="1" u="sng" dirty="0" smtClean="0">
                <a:solidFill>
                  <a:srgbClr val="000099"/>
                </a:solidFill>
                <a:latin typeface="Times New Roman" pitchFamily="18" charset="0"/>
              </a:rPr>
              <a:t>etkili korunma ve tedavi olanağı bulunmayan</a:t>
            </a:r>
            <a:r>
              <a:rPr lang="tr-TR" dirty="0" smtClean="0">
                <a:latin typeface="Times New Roman" pitchFamily="18" charset="0"/>
              </a:rPr>
              <a:t> biyolojik etmenler </a:t>
            </a:r>
            <a:r>
              <a:rPr lang="tr-TR" sz="2800" dirty="0" smtClean="0">
                <a:latin typeface="Times New Roman" pitchFamily="18" charset="0"/>
              </a:rPr>
              <a:t>(</a:t>
            </a:r>
            <a:r>
              <a:rPr lang="tr-TR" sz="2800" dirty="0" err="1" smtClean="0">
                <a:latin typeface="Times New Roman" pitchFamily="18" charset="0"/>
              </a:rPr>
              <a:t>risin</a:t>
            </a:r>
            <a:r>
              <a:rPr lang="tr-TR" sz="2800" dirty="0" smtClean="0">
                <a:latin typeface="Times New Roman" pitchFamily="18" charset="0"/>
              </a:rPr>
              <a:t>, </a:t>
            </a:r>
            <a:r>
              <a:rPr lang="tr-TR" sz="2800" dirty="0" err="1" smtClean="0">
                <a:latin typeface="Times New Roman" pitchFamily="18" charset="0"/>
              </a:rPr>
              <a:t>stafilokoksik</a:t>
            </a:r>
            <a:r>
              <a:rPr lang="tr-TR" sz="2800" dirty="0" smtClean="0">
                <a:latin typeface="Times New Roman" pitchFamily="18" charset="0"/>
              </a:rPr>
              <a:t> </a:t>
            </a:r>
            <a:r>
              <a:rPr lang="tr-TR" sz="2800" dirty="0" err="1" smtClean="0">
                <a:latin typeface="Times New Roman" pitchFamily="18" charset="0"/>
              </a:rPr>
              <a:t>enterotoksin</a:t>
            </a:r>
            <a:r>
              <a:rPr lang="tr-TR" sz="2800" dirty="0" smtClean="0">
                <a:latin typeface="Times New Roman" pitchFamily="18" charset="0"/>
              </a:rPr>
              <a:t>, </a:t>
            </a:r>
            <a:r>
              <a:rPr lang="tr-TR" sz="2800" dirty="0" err="1" smtClean="0">
                <a:latin typeface="Times New Roman" pitchFamily="18" charset="0"/>
              </a:rPr>
              <a:t>mikotoksin</a:t>
            </a:r>
            <a:r>
              <a:rPr lang="tr-TR" sz="2800" dirty="0" smtClean="0">
                <a:latin typeface="Times New Roman" pitchFamily="18" charset="0"/>
              </a:rPr>
              <a:t>)</a:t>
            </a:r>
            <a:endParaRPr lang="tr-TR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1 Başlık"/>
          <p:cNvSpPr>
            <a:spLocks noGrp="1"/>
          </p:cNvSpPr>
          <p:nvPr>
            <p:ph type="title"/>
          </p:nvPr>
        </p:nvSpPr>
        <p:spPr>
          <a:xfrm>
            <a:off x="756048" y="476250"/>
            <a:ext cx="6984206" cy="852488"/>
          </a:xfrm>
        </p:spPr>
        <p:txBody>
          <a:bodyPr/>
          <a:lstStyle/>
          <a:p>
            <a:r>
              <a:rPr lang="tr-TR" altLang="tr-TR" sz="3600" b="1" dirty="0" smtClean="0">
                <a:solidFill>
                  <a:srgbClr val="C00000"/>
                </a:solidFill>
              </a:rPr>
              <a:t>Psikolojik Taciz (MOBBİNG)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611560" y="1556792"/>
            <a:ext cx="8075241" cy="3744689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Font typeface="Arial" pitchFamily="34" charset="0"/>
              <a:buNone/>
              <a:defRPr/>
            </a:pPr>
            <a:r>
              <a:rPr lang="tr-TR" sz="2800" dirty="0" smtClean="0">
                <a:latin typeface="+mj-lt"/>
              </a:rPr>
              <a:t>6098 sayılı Yeni Borçlar Kanunu’nun 417.maddesi işyerinde </a:t>
            </a:r>
            <a:r>
              <a:rPr lang="tr-TR" sz="2800" b="1" dirty="0" smtClean="0">
                <a:latin typeface="+mj-lt"/>
              </a:rPr>
              <a:t>“psikolojik taciz” </a:t>
            </a:r>
            <a:r>
              <a:rPr lang="tr-TR" sz="2800" dirty="0" smtClean="0">
                <a:latin typeface="+mj-lt"/>
              </a:rPr>
              <a:t>olarak </a:t>
            </a:r>
            <a:r>
              <a:rPr lang="tr-TR" sz="2800" dirty="0" err="1" smtClean="0">
                <a:latin typeface="+mj-lt"/>
              </a:rPr>
              <a:t>türkçeleştirilebilecek</a:t>
            </a:r>
            <a:r>
              <a:rPr lang="tr-TR" sz="2800" dirty="0" smtClean="0">
                <a:latin typeface="+mj-lt"/>
              </a:rPr>
              <a:t> </a:t>
            </a:r>
            <a:r>
              <a:rPr lang="tr-TR" sz="2800" b="1" dirty="0" smtClean="0">
                <a:latin typeface="+mj-lt"/>
              </a:rPr>
              <a:t>“</a:t>
            </a:r>
            <a:r>
              <a:rPr lang="tr-TR" sz="2800" b="1" dirty="0" err="1" smtClean="0">
                <a:latin typeface="+mj-lt"/>
              </a:rPr>
              <a:t>mobbing</a:t>
            </a:r>
            <a:r>
              <a:rPr lang="tr-TR" sz="2800" b="1" dirty="0" smtClean="0">
                <a:latin typeface="+mj-lt"/>
              </a:rPr>
              <a:t>” </a:t>
            </a:r>
            <a:r>
              <a:rPr lang="tr-TR" sz="2800" dirty="0" smtClean="0">
                <a:latin typeface="+mj-lt"/>
              </a:rPr>
              <a:t>kavramını düzenlemiştir. </a:t>
            </a:r>
          </a:p>
          <a:p>
            <a:pPr marL="0" indent="0">
              <a:lnSpc>
                <a:spcPct val="170000"/>
              </a:lnSpc>
              <a:buFont typeface="Arial" pitchFamily="34" charset="0"/>
              <a:buNone/>
              <a:defRPr/>
            </a:pPr>
            <a:r>
              <a:rPr lang="tr-TR" sz="2800" dirty="0" smtClean="0">
                <a:latin typeface="+mj-lt"/>
              </a:rPr>
              <a:t>Düzenlemede işverenin yükümlülükleri sıralanmıştır.</a:t>
            </a:r>
            <a:endParaRPr lang="tr-TR" sz="2800" dirty="0">
              <a:latin typeface="+mj-lt"/>
            </a:endParaRPr>
          </a:p>
        </p:txBody>
      </p:sp>
      <p:sp>
        <p:nvSpPr>
          <p:cNvPr id="69636" name="3 Slayt Numarası Yer Tutucusu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3185422-184D-4924-AA52-321C3704545B}" type="slidenum">
              <a:rPr lang="tr-TR" altLang="tr-TR" smtClean="0"/>
              <a:pPr/>
              <a:t>90</a:t>
            </a:fld>
            <a:endParaRPr lang="tr-TR" altLang="tr-T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tr-TR" altLang="tr-TR" dirty="0" smtClean="0">
                <a:solidFill>
                  <a:srgbClr val="C00000"/>
                </a:solidFill>
              </a:rPr>
              <a:t>Psikolojik Taciz (</a:t>
            </a:r>
            <a:r>
              <a:rPr lang="tr-TR" dirty="0" err="1" smtClean="0">
                <a:solidFill>
                  <a:srgbClr val="C00000"/>
                </a:solidFill>
              </a:rPr>
              <a:t>Mobbing</a:t>
            </a:r>
            <a:r>
              <a:rPr lang="tr-TR" dirty="0" smtClean="0">
                <a:solidFill>
                  <a:srgbClr val="C00000"/>
                </a:solidFill>
              </a:rPr>
              <a:t>) kavramı, </a:t>
            </a:r>
            <a:endParaRPr lang="tr-TR" dirty="0">
              <a:solidFill>
                <a:srgbClr val="C00000"/>
              </a:solidFill>
            </a:endParaRP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tr-TR" b="1" i="1" dirty="0" smtClean="0"/>
              <a:t>İşyerinde bireylere üstleri, eşit düzeyde </a:t>
            </a:r>
          </a:p>
          <a:p>
            <a:pPr>
              <a:buNone/>
            </a:pPr>
            <a:r>
              <a:rPr lang="tr-TR" b="1" i="1" dirty="0" smtClean="0"/>
              <a:t>çalışanlar ya da astları tarafından sistematik </a:t>
            </a:r>
          </a:p>
          <a:p>
            <a:pPr>
              <a:buNone/>
            </a:pPr>
            <a:r>
              <a:rPr lang="tr-TR" b="1" i="1" dirty="0" smtClean="0"/>
              <a:t>biçimde uygulanan her türlü kötü muamele, </a:t>
            </a:r>
          </a:p>
          <a:p>
            <a:pPr>
              <a:buNone/>
            </a:pPr>
            <a:r>
              <a:rPr lang="tr-TR" b="1" i="1" dirty="0" smtClean="0"/>
              <a:t>tehdit, şiddet, aşağılama vb. davranışlar </a:t>
            </a:r>
          </a:p>
          <a:p>
            <a:pPr>
              <a:buNone/>
            </a:pPr>
            <a:r>
              <a:rPr lang="tr-TR" b="1" i="1" dirty="0" smtClean="0"/>
              <a:t>İçermektedir. </a:t>
            </a:r>
            <a:endParaRPr lang="tr-TR" b="1" i="1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1 Başlık"/>
          <p:cNvSpPr>
            <a:spLocks noGrp="1"/>
          </p:cNvSpPr>
          <p:nvPr>
            <p:ph type="title"/>
          </p:nvPr>
        </p:nvSpPr>
        <p:spPr>
          <a:xfrm>
            <a:off x="539354" y="333375"/>
            <a:ext cx="7273528" cy="1143000"/>
          </a:xfrm>
        </p:spPr>
        <p:txBody>
          <a:bodyPr/>
          <a:lstStyle/>
          <a:p>
            <a:r>
              <a:rPr lang="tr-TR" altLang="tr-TR" sz="3600" b="1" dirty="0" smtClean="0">
                <a:solidFill>
                  <a:srgbClr val="C00000"/>
                </a:solidFill>
              </a:rPr>
              <a:t>Psikolojik Taciz (MOBBİNG)</a:t>
            </a:r>
          </a:p>
        </p:txBody>
      </p:sp>
      <p:sp>
        <p:nvSpPr>
          <p:cNvPr id="70659" name="2 İçerik Yer Tutucusu"/>
          <p:cNvSpPr>
            <a:spLocks noGrp="1"/>
          </p:cNvSpPr>
          <p:nvPr>
            <p:ph idx="1"/>
          </p:nvPr>
        </p:nvSpPr>
        <p:spPr>
          <a:xfrm>
            <a:off x="539353" y="1484784"/>
            <a:ext cx="8147447" cy="4352925"/>
          </a:xfrm>
        </p:spPr>
        <p:txBody>
          <a:bodyPr/>
          <a:lstStyle/>
          <a:p>
            <a:pPr>
              <a:buFont typeface="Arial" pitchFamily="34" charset="0"/>
              <a:buNone/>
            </a:pPr>
            <a:r>
              <a:rPr lang="tr-TR" altLang="tr-TR" sz="2800" b="1" dirty="0" smtClean="0"/>
              <a:t>İşveren yükümlülükleri</a:t>
            </a:r>
          </a:p>
          <a:p>
            <a:pPr>
              <a:buFont typeface="Arial" pitchFamily="34" charset="0"/>
              <a:buBlip>
                <a:blip r:embed="rId2"/>
              </a:buBlip>
            </a:pPr>
            <a:r>
              <a:rPr lang="tr-TR" altLang="tr-TR" sz="2800" dirty="0" smtClean="0"/>
              <a:t>Hizmet ilişkisinde işçinin kişiliğini korumak ve saygı göstermek,</a:t>
            </a:r>
          </a:p>
          <a:p>
            <a:pPr>
              <a:buFont typeface="Arial" pitchFamily="34" charset="0"/>
              <a:buBlip>
                <a:blip r:embed="rId2"/>
              </a:buBlip>
            </a:pPr>
            <a:r>
              <a:rPr lang="tr-TR" altLang="tr-TR" sz="2800" dirty="0" smtClean="0"/>
              <a:t>İşyerinde dürüstlük ilkelerine uygun bir düzeni sağlamak,</a:t>
            </a:r>
          </a:p>
          <a:p>
            <a:pPr>
              <a:buFont typeface="Arial" pitchFamily="34" charset="0"/>
              <a:buBlip>
                <a:blip r:embed="rId2"/>
              </a:buBlip>
            </a:pPr>
            <a:r>
              <a:rPr lang="tr-TR" altLang="tr-TR" sz="2800" dirty="0" smtClean="0"/>
              <a:t>Özellikle işçilerin psikolojik ve cinsel tacize uğramamaları ve bu tür tacizlere uğramış olanların daha fazla zarar görmemeleri için gerekli önlemleri almak</a:t>
            </a:r>
          </a:p>
          <a:p>
            <a:pPr>
              <a:buFont typeface="Arial" pitchFamily="34" charset="0"/>
              <a:buNone/>
            </a:pPr>
            <a:endParaRPr lang="tr-TR" altLang="tr-TR" sz="2400" dirty="0" smtClean="0">
              <a:latin typeface="Calibri Light" pitchFamily="34" charset="0"/>
            </a:endParaRPr>
          </a:p>
        </p:txBody>
      </p:sp>
      <p:sp>
        <p:nvSpPr>
          <p:cNvPr id="70660" name="3 Slayt Numarası Yer Tutucusu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C0C16D8-6513-415F-9983-576C5C7EDD7A}" type="slidenum">
              <a:rPr lang="tr-TR" altLang="tr-TR" smtClean="0"/>
              <a:pPr/>
              <a:t>92</a:t>
            </a:fld>
            <a:endParaRPr lang="tr-TR" altLang="tr-T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1 Başlık"/>
          <p:cNvSpPr>
            <a:spLocks noGrp="1"/>
          </p:cNvSpPr>
          <p:nvPr>
            <p:ph type="title"/>
          </p:nvPr>
        </p:nvSpPr>
        <p:spPr>
          <a:xfrm>
            <a:off x="539354" y="274638"/>
            <a:ext cx="6768703" cy="1143000"/>
          </a:xfrm>
        </p:spPr>
        <p:txBody>
          <a:bodyPr/>
          <a:lstStyle/>
          <a:p>
            <a:r>
              <a:rPr lang="tr-TR" altLang="tr-TR" sz="3600" b="1" dirty="0" smtClean="0">
                <a:solidFill>
                  <a:srgbClr val="C00000"/>
                </a:solidFill>
              </a:rPr>
              <a:t>Psikolojik Taciz (MOBBİNG)</a:t>
            </a:r>
          </a:p>
        </p:txBody>
      </p:sp>
      <p:sp>
        <p:nvSpPr>
          <p:cNvPr id="71683" name="2 İçerik Yer Tutucusu"/>
          <p:cNvSpPr>
            <a:spLocks noGrp="1"/>
          </p:cNvSpPr>
          <p:nvPr>
            <p:ph idx="1"/>
          </p:nvPr>
        </p:nvSpPr>
        <p:spPr>
          <a:xfrm>
            <a:off x="539353" y="1916113"/>
            <a:ext cx="8147447" cy="2952750"/>
          </a:xfrm>
        </p:spPr>
        <p:txBody>
          <a:bodyPr>
            <a:normAutofit fontScale="92500" lnSpcReduction="20000"/>
          </a:bodyPr>
          <a:lstStyle/>
          <a:p>
            <a:pPr marL="0" indent="0">
              <a:buFont typeface="Arial" pitchFamily="34" charset="0"/>
              <a:buNone/>
            </a:pPr>
            <a:r>
              <a:rPr lang="tr-TR" altLang="tr-TR" sz="3000" b="1" dirty="0" smtClean="0">
                <a:latin typeface="Calibri Light" pitchFamily="34" charset="0"/>
              </a:rPr>
              <a:t>İşveren yükümlülükleri</a:t>
            </a:r>
          </a:p>
          <a:p>
            <a:pPr marL="0" indent="0">
              <a:buFont typeface="Arial" pitchFamily="34" charset="0"/>
              <a:buNone/>
            </a:pPr>
            <a:endParaRPr lang="tr-TR" altLang="tr-TR" sz="2400" b="1" dirty="0" smtClean="0">
              <a:latin typeface="Calibri Light" pitchFamily="34" charset="0"/>
            </a:endParaRPr>
          </a:p>
          <a:p>
            <a:pPr marL="0" indent="0">
              <a:buFont typeface="Arial" pitchFamily="34" charset="0"/>
              <a:buBlip>
                <a:blip r:embed="rId2"/>
              </a:buBlip>
            </a:pPr>
            <a:r>
              <a:rPr lang="tr-TR" altLang="tr-TR" sz="2800" dirty="0" smtClean="0">
                <a:latin typeface="Calibri Light" pitchFamily="34" charset="0"/>
              </a:rPr>
              <a:t>Kanuna ve sözleşmeye aykırı davranışı nedeniyle işçinin ölümü, vücut bütünlüğünün zedelenmesi veya kişilik haklarının ihlaline bağlı zararların tazmini, </a:t>
            </a:r>
          </a:p>
          <a:p>
            <a:pPr marL="0" indent="0">
              <a:buNone/>
            </a:pPr>
            <a:endParaRPr lang="tr-TR" altLang="tr-TR" sz="2800" dirty="0" smtClean="0">
              <a:latin typeface="Calibri Light" pitchFamily="34" charset="0"/>
            </a:endParaRPr>
          </a:p>
          <a:p>
            <a:pPr marL="0" indent="0">
              <a:buFont typeface="Arial" pitchFamily="34" charset="0"/>
              <a:buBlip>
                <a:blip r:embed="rId2"/>
              </a:buBlip>
            </a:pPr>
            <a:r>
              <a:rPr lang="tr-TR" altLang="tr-TR" sz="2800" dirty="0" smtClean="0">
                <a:latin typeface="Calibri Light" pitchFamily="34" charset="0"/>
              </a:rPr>
              <a:t>Sözleşmeye aykırılıktan doğan sorumluluk hükümlerine tabidir.</a:t>
            </a:r>
          </a:p>
        </p:txBody>
      </p:sp>
      <p:sp>
        <p:nvSpPr>
          <p:cNvPr id="71684" name="3 Slayt Numarası Yer Tutucusu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662A428-A490-401D-BA03-24D43394EF97}" type="slidenum">
              <a:rPr lang="tr-TR" altLang="tr-TR" smtClean="0"/>
              <a:pPr/>
              <a:t>93</a:t>
            </a:fld>
            <a:endParaRPr lang="tr-TR" altLang="tr-T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1 Başlık"/>
          <p:cNvSpPr>
            <a:spLocks noGrp="1"/>
          </p:cNvSpPr>
          <p:nvPr>
            <p:ph type="title"/>
          </p:nvPr>
        </p:nvSpPr>
        <p:spPr>
          <a:xfrm>
            <a:off x="539354" y="274638"/>
            <a:ext cx="6553200" cy="1143000"/>
          </a:xfrm>
        </p:spPr>
        <p:txBody>
          <a:bodyPr/>
          <a:lstStyle/>
          <a:p>
            <a:r>
              <a:rPr lang="tr-TR" altLang="tr-TR" sz="3600" smtClean="0">
                <a:solidFill>
                  <a:srgbClr val="002060"/>
                </a:solidFill>
              </a:rPr>
              <a:t>Psikolojik Taciz (MOBBİNG)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  <a:defRPr/>
            </a:pPr>
            <a:r>
              <a:rPr lang="tr-TR" sz="2400" b="1" dirty="0" smtClean="0">
                <a:latin typeface="+mj-lt"/>
              </a:rPr>
              <a:t>İşveren yükümlülükleri</a:t>
            </a:r>
          </a:p>
          <a:p>
            <a:pPr marL="0" indent="0">
              <a:buFont typeface="Arial" pitchFamily="34" charset="0"/>
              <a:buNone/>
              <a:defRPr/>
            </a:pPr>
            <a:r>
              <a:rPr lang="tr-TR" sz="2400" dirty="0">
                <a:latin typeface="+mj-lt"/>
              </a:rPr>
              <a:t>İ</a:t>
            </a:r>
            <a:r>
              <a:rPr lang="tr-TR" sz="2400" dirty="0" smtClean="0">
                <a:latin typeface="+mj-lt"/>
              </a:rPr>
              <a:t>şyerinde iş sağlığı ve güvenliğinin sağlanması için gerekli her türlü önlemi almak, araç ve gereçleri noksansız bulundurmak;</a:t>
            </a:r>
          </a:p>
          <a:p>
            <a:pPr>
              <a:defRPr/>
            </a:pPr>
            <a:endParaRPr lang="tr-TR" sz="2400" dirty="0" smtClean="0">
              <a:latin typeface="+mj-lt"/>
            </a:endParaRPr>
          </a:p>
          <a:p>
            <a:pPr>
              <a:buFont typeface="Arial" pitchFamily="34" charset="0"/>
              <a:buNone/>
              <a:defRPr/>
            </a:pPr>
            <a:r>
              <a:rPr lang="tr-TR" sz="2400" b="1" dirty="0" smtClean="0">
                <a:latin typeface="+mj-lt"/>
              </a:rPr>
              <a:t>İşçi yükümlülükleri</a:t>
            </a:r>
          </a:p>
          <a:p>
            <a:pPr marL="0" indent="0">
              <a:buFont typeface="Arial" pitchFamily="34" charset="0"/>
              <a:buNone/>
              <a:defRPr/>
            </a:pPr>
            <a:r>
              <a:rPr lang="tr-TR" sz="2400" dirty="0" smtClean="0">
                <a:latin typeface="+mj-lt"/>
              </a:rPr>
              <a:t>İş sağlığı ve güvenliği konusunda alınan her türlü önleme uymak</a:t>
            </a:r>
          </a:p>
          <a:p>
            <a:pPr>
              <a:defRPr/>
            </a:pPr>
            <a:endParaRPr lang="tr-TR" dirty="0">
              <a:latin typeface="+mj-lt"/>
            </a:endParaRPr>
          </a:p>
        </p:txBody>
      </p:sp>
      <p:sp>
        <p:nvSpPr>
          <p:cNvPr id="72708" name="3 Slayt Numarası Yer Tutucusu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4412289-E95F-44C4-8540-EAEC3CE94956}" type="slidenum">
              <a:rPr lang="tr-TR" altLang="tr-TR" smtClean="0"/>
              <a:pPr/>
              <a:t>94</a:t>
            </a:fld>
            <a:endParaRPr lang="tr-TR" altLang="tr-T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 descr="F:\Dr.Kadir bey GAZETE KÜPÜRLERİ\2010-02 (Şub)\tara001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9657" y="874714"/>
            <a:ext cx="6971110" cy="5068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731" name="2 Slayt Numarası Yer Tutucusu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C615FE3-1333-4C54-94B0-FB9B6DDEB6D1}" type="slidenum">
              <a:rPr lang="tr-TR" altLang="tr-TR" smtClean="0"/>
              <a:pPr/>
              <a:t>95</a:t>
            </a:fld>
            <a:endParaRPr lang="tr-TR" altLang="tr-T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1 Başlık"/>
          <p:cNvSpPr>
            <a:spLocks noGrp="1"/>
          </p:cNvSpPr>
          <p:nvPr>
            <p:ph type="title"/>
          </p:nvPr>
        </p:nvSpPr>
        <p:spPr>
          <a:xfrm>
            <a:off x="467917" y="404813"/>
            <a:ext cx="6841331" cy="863600"/>
          </a:xfrm>
        </p:spPr>
        <p:txBody>
          <a:bodyPr/>
          <a:lstStyle/>
          <a:p>
            <a:pPr eaLnBrk="1" hangingPunct="1"/>
            <a:r>
              <a:rPr lang="tr-TR" sz="3600" smtClean="0">
                <a:solidFill>
                  <a:srgbClr val="002060"/>
                </a:solidFill>
              </a:rPr>
              <a:t>İlgili mevzuat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457200" y="1700214"/>
            <a:ext cx="8229600" cy="4624387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tr-TR" sz="2400" b="1" dirty="0" smtClean="0">
                <a:latin typeface="+mj-lt"/>
              </a:rPr>
              <a:t>İş Kanunu </a:t>
            </a:r>
            <a:r>
              <a:rPr lang="tr-TR" sz="2400" dirty="0" smtClean="0">
                <a:latin typeface="+mj-lt"/>
              </a:rPr>
              <a:t>madde 5, 18, 24, 25, 32, 34, 71, 73, 74, 85, 88;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Blip>
                <a:blip r:embed="rId2"/>
              </a:buBlip>
              <a:defRPr/>
            </a:pPr>
            <a:r>
              <a:rPr lang="tr-TR" sz="2400" dirty="0" smtClean="0">
                <a:latin typeface="+mj-lt"/>
              </a:rPr>
              <a:t>Eşit davranma ilkesi,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Blip>
                <a:blip r:embed="rId2"/>
              </a:buBlip>
              <a:defRPr/>
            </a:pPr>
            <a:r>
              <a:rPr lang="tr-TR" sz="2400" dirty="0" smtClean="0">
                <a:latin typeface="+mj-lt"/>
              </a:rPr>
              <a:t>Feshin geçerli sebebe dayandırılması,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Blip>
                <a:blip r:embed="rId2"/>
              </a:buBlip>
              <a:defRPr/>
            </a:pPr>
            <a:r>
              <a:rPr lang="tr-TR" sz="2400" dirty="0" smtClean="0">
                <a:latin typeface="+mj-lt"/>
              </a:rPr>
              <a:t>Haklı nedenle fesih hakkı,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Blip>
                <a:blip r:embed="rId2"/>
              </a:buBlip>
              <a:defRPr/>
            </a:pPr>
            <a:r>
              <a:rPr lang="tr-TR" sz="2400" dirty="0" smtClean="0">
                <a:latin typeface="+mj-lt"/>
              </a:rPr>
              <a:t>Ücret ve ücretin ödenmesi,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Blip>
                <a:blip r:embed="rId2"/>
              </a:buBlip>
              <a:defRPr/>
            </a:pPr>
            <a:r>
              <a:rPr lang="tr-TR" sz="2400" dirty="0" smtClean="0">
                <a:latin typeface="+mj-lt"/>
              </a:rPr>
              <a:t>Ücretin gününde ödenmemesi,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Blip>
                <a:blip r:embed="rId2"/>
              </a:buBlip>
              <a:defRPr/>
            </a:pPr>
            <a:r>
              <a:rPr lang="tr-TR" sz="2400" dirty="0" smtClean="0">
                <a:latin typeface="+mj-lt"/>
              </a:rPr>
              <a:t>Çalışma yaşı, gece çalışma,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Blip>
                <a:blip r:embed="rId2"/>
              </a:buBlip>
              <a:defRPr/>
            </a:pPr>
            <a:r>
              <a:rPr lang="tr-TR" sz="2400" dirty="0" smtClean="0">
                <a:latin typeface="+mj-lt"/>
              </a:rPr>
              <a:t>Analık halinde çalışma ve süt izni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Blip>
                <a:blip r:embed="rId2"/>
              </a:buBlip>
              <a:defRPr/>
            </a:pPr>
            <a:r>
              <a:rPr lang="tr-TR" sz="2400" dirty="0" smtClean="0">
                <a:latin typeface="+mj-lt"/>
              </a:rPr>
              <a:t>Gebe veya emziren anneler için yönetmelik</a:t>
            </a:r>
            <a:endParaRPr lang="tr-TR" sz="2400" dirty="0">
              <a:latin typeface="+mj-lt"/>
            </a:endParaRPr>
          </a:p>
        </p:txBody>
      </p:sp>
      <p:sp>
        <p:nvSpPr>
          <p:cNvPr id="8" name="7 Veri Yer Tutucusu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FFCACF7-250D-4211-943D-21F11C610ACB}" type="datetime1">
              <a:rPr lang="tr-TR" sz="1400">
                <a:latin typeface="+mj-lt"/>
              </a:rPr>
              <a:pPr>
                <a:defRPr/>
              </a:pPr>
              <a:t>20.12.2018</a:t>
            </a:fld>
            <a:endParaRPr lang="tr-TR" sz="1400">
              <a:latin typeface="+mj-lt"/>
            </a:endParaRPr>
          </a:p>
        </p:txBody>
      </p:sp>
      <p:sp>
        <p:nvSpPr>
          <p:cNvPr id="7" name="6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tr-TR" sz="1400">
                <a:latin typeface="+mj-lt"/>
              </a:rPr>
              <a:t>Dr ND</a:t>
            </a:r>
          </a:p>
        </p:txBody>
      </p:sp>
      <p:sp>
        <p:nvSpPr>
          <p:cNvPr id="74758" name="5 Slayt Numarası Yer Tutucusu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D2E7FE3-1CED-4F4E-A896-90EB0679A25F}" type="slidenum">
              <a:rPr lang="tr-TR" smtClean="0"/>
              <a:pPr/>
              <a:t>96</a:t>
            </a:fld>
            <a:endParaRPr lang="tr-T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</TotalTime>
  <Words>2872</Words>
  <Application>Microsoft Office PowerPoint</Application>
  <PresentationFormat>Ekran Gösterisi (4:3)</PresentationFormat>
  <Paragraphs>725</Paragraphs>
  <Slides>96</Slides>
  <Notes>2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Katıştırılmış OLE Hizmet Programları</vt:lpstr>
      </vt:variant>
      <vt:variant>
        <vt:i4>1</vt:i4>
      </vt:variant>
      <vt:variant>
        <vt:lpstr>Slayt Başlıkları</vt:lpstr>
      </vt:variant>
      <vt:variant>
        <vt:i4>96</vt:i4>
      </vt:variant>
    </vt:vector>
  </HeadingPairs>
  <TitlesOfParts>
    <vt:vector size="98" baseType="lpstr">
      <vt:lpstr>Ofis Teması</vt:lpstr>
      <vt:lpstr>Clip</vt:lpstr>
      <vt:lpstr>BİYOLOJİK VE PSİKOSOSYAL RİSK ETMENLERİ </vt:lpstr>
      <vt:lpstr>Tanımlar</vt:lpstr>
      <vt:lpstr>Slayt 3</vt:lpstr>
      <vt:lpstr>Slayt 4</vt:lpstr>
      <vt:lpstr>Slayt 5</vt:lpstr>
      <vt:lpstr>Biyolojik Etmenler</vt:lpstr>
      <vt:lpstr>Biyolojik Etmenler</vt:lpstr>
      <vt:lpstr>Biyolojik Etmenler</vt:lpstr>
      <vt:lpstr>Biyolojik Etmenler</vt:lpstr>
      <vt:lpstr>Biyolojik Etmenler</vt:lpstr>
      <vt:lpstr>Biyolojik Etmenler</vt:lpstr>
      <vt:lpstr>Risklerin Belirlenmesi ve Değerlendirilmesi</vt:lpstr>
      <vt:lpstr>Risklerin Belirlenmesi ve Değerlendirilmesi</vt:lpstr>
      <vt:lpstr>Risklerin Belirlenmesi ve Değerlendirilmesi</vt:lpstr>
      <vt:lpstr>Risklerin Azaltılması </vt:lpstr>
      <vt:lpstr>Risklerin Azaltılması </vt:lpstr>
      <vt:lpstr>Risklerin Azaltılması </vt:lpstr>
      <vt:lpstr>Risklerin Azaltılması </vt:lpstr>
      <vt:lpstr>Biyolojik Etmenler</vt:lpstr>
      <vt:lpstr>Slayt 20</vt:lpstr>
      <vt:lpstr>Slayt 21</vt:lpstr>
      <vt:lpstr>Slayt 22</vt:lpstr>
      <vt:lpstr>Slayt 23</vt:lpstr>
      <vt:lpstr>Slayt 24</vt:lpstr>
      <vt:lpstr>Çalışanların eğitimi ve bilgilendirilmesi</vt:lpstr>
      <vt:lpstr>Çalışanların eğitimi ve bilgilendirilmesi</vt:lpstr>
      <vt:lpstr>Çalışanların eğitimi ve bilgilendirilmesi</vt:lpstr>
      <vt:lpstr>Slayt 28</vt:lpstr>
      <vt:lpstr>Slayt 29</vt:lpstr>
      <vt:lpstr>Sağlık Gözetimi</vt:lpstr>
      <vt:lpstr>Slayt 31</vt:lpstr>
      <vt:lpstr>Slayt 32</vt:lpstr>
      <vt:lpstr>Biyolojik Etmenler</vt:lpstr>
      <vt:lpstr>Sağlık Çalışanlarında Görülen Biyolojik Etmenler</vt:lpstr>
      <vt:lpstr>Biyolojik Etmenler</vt:lpstr>
      <vt:lpstr>Slayt 36</vt:lpstr>
      <vt:lpstr>Enfeksiyon Zinciri- Etmen</vt:lpstr>
      <vt:lpstr>Enfeksiyon Zinciri- Bulaşma Yolu</vt:lpstr>
      <vt:lpstr>Enfeksiyon Zinciri- Duyarlı (Çalışan)</vt:lpstr>
      <vt:lpstr>Sağlık Çalışanlarında Görülen Biyolojik Etmenler</vt:lpstr>
      <vt:lpstr>Sağlık Çalışanlarında Görülen Biyolojik Etmenler</vt:lpstr>
      <vt:lpstr>Sağlık Çalışanlarında Görülen Biyolojik Etmenler</vt:lpstr>
      <vt:lpstr>Sağlık Çalışanlarında Görülen Biyolojik Etmenler</vt:lpstr>
      <vt:lpstr>Sağlık Çalışanlarında Görülen Biyolojik Etmenler</vt:lpstr>
      <vt:lpstr>Sağlık Çalışanlarında Görülen Biyolojik Etmenler</vt:lpstr>
      <vt:lpstr>Sağlık Çalışanlarında Görülen Biyolojik Etmenler</vt:lpstr>
      <vt:lpstr>Sağlık Çalışanlarında Görülen Biyolojik Etmenler</vt:lpstr>
      <vt:lpstr>Mesleki Bulaşıcı Hastalıklar</vt:lpstr>
      <vt:lpstr>Slayt 49</vt:lpstr>
      <vt:lpstr>Korunma</vt:lpstr>
      <vt:lpstr>Korunma</vt:lpstr>
      <vt:lpstr>Korunma- Eğitim</vt:lpstr>
      <vt:lpstr>Önleme</vt:lpstr>
      <vt:lpstr>Slayt 54</vt:lpstr>
      <vt:lpstr>Slayt 55</vt:lpstr>
      <vt:lpstr>Uluslar arası Çalışma Örgütü (ILO)</vt:lpstr>
      <vt:lpstr>Psikososyal tehlike:</vt:lpstr>
      <vt:lpstr>Stres Nedir?</vt:lpstr>
      <vt:lpstr>İŞYERİNDE STRES NEDİR?</vt:lpstr>
      <vt:lpstr>Stresör Nedir?</vt:lpstr>
      <vt:lpstr>STRESÖRLER</vt:lpstr>
      <vt:lpstr>STRESİN İŞKOLUNA GÖRE DEĞİŞİMİ</vt:lpstr>
      <vt:lpstr>Olaylara göre stres dağılımı</vt:lpstr>
      <vt:lpstr>BİREY STRESE KARŞI NASIL BİR TEPKİ VERİR?</vt:lpstr>
      <vt:lpstr>ALARM AŞAMASI</vt:lpstr>
      <vt:lpstr>ALARM AŞAMASI</vt:lpstr>
      <vt:lpstr>Alarm Aşamasında Fiziksel Belirtiler</vt:lpstr>
      <vt:lpstr>Alarm Aşamasında Duygusal Belirtiler</vt:lpstr>
      <vt:lpstr>Alarm Aşamasında Zihinsel Belirtiler</vt:lpstr>
      <vt:lpstr>Alarm Aşamasında Sosyal Belirtiler</vt:lpstr>
      <vt:lpstr>DİRENME AŞAMASI</vt:lpstr>
      <vt:lpstr>TÜKENME AŞAMASI</vt:lpstr>
      <vt:lpstr>STRESİN UZUN DÖNEM ETKİLERİ</vt:lpstr>
      <vt:lpstr>Slayt 74</vt:lpstr>
      <vt:lpstr>STRES HER ZAMAN KÖTÜ MÜDÜR?</vt:lpstr>
      <vt:lpstr>STRES NEDENLERİ</vt:lpstr>
      <vt:lpstr>KİŞİLİK TİPLERİ</vt:lpstr>
      <vt:lpstr>A TİPİ KİŞİLİK ÖZELLİKLERİ</vt:lpstr>
      <vt:lpstr>A TİPİ KİŞİLİK ÖZELLİKLERİ</vt:lpstr>
      <vt:lpstr>A TİPİ KİŞİLİK ÖZELLİKLERİ</vt:lpstr>
      <vt:lpstr>B TİPİ KİŞİLİK ÖZELLİKLERİ</vt:lpstr>
      <vt:lpstr>KARMA KİŞİLİK TİPLERİ</vt:lpstr>
      <vt:lpstr>Yaşanılan Çevreden Oluşan Stres Kaynakları</vt:lpstr>
      <vt:lpstr>İş Yaşamından Ortaya Çıkan Stres Kaynakları  </vt:lpstr>
      <vt:lpstr>Slayt 85</vt:lpstr>
      <vt:lpstr>Slayt 86</vt:lpstr>
      <vt:lpstr>Slayt 87</vt:lpstr>
      <vt:lpstr>STRESİ ÖNLEMEK İÇİN;</vt:lpstr>
      <vt:lpstr>Slayt 89</vt:lpstr>
      <vt:lpstr>Psikolojik Taciz (MOBBİNG)</vt:lpstr>
      <vt:lpstr>Psikolojik Taciz (Mobbing) kavramı, </vt:lpstr>
      <vt:lpstr>Psikolojik Taciz (MOBBİNG)</vt:lpstr>
      <vt:lpstr>Psikolojik Taciz (MOBBİNG)</vt:lpstr>
      <vt:lpstr>Psikolojik Taciz (MOBBİNG)</vt:lpstr>
      <vt:lpstr>Slayt 95</vt:lpstr>
      <vt:lpstr>İlgili mevzuat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BİYOLOJİK VE PSİKOSOSYAL RİSK ETMENLERİ </dc:title>
  <dc:creator>Toshiba</dc:creator>
  <cp:lastModifiedBy>Toshiba</cp:lastModifiedBy>
  <cp:revision>62</cp:revision>
  <dcterms:created xsi:type="dcterms:W3CDTF">2017-12-06T15:56:09Z</dcterms:created>
  <dcterms:modified xsi:type="dcterms:W3CDTF">2018-12-20T13:33:36Z</dcterms:modified>
</cp:coreProperties>
</file>